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3" r:id="rId8"/>
    <p:sldId id="292" r:id="rId9"/>
    <p:sldId id="262" r:id="rId10"/>
    <p:sldId id="264" r:id="rId11"/>
    <p:sldId id="269" r:id="rId12"/>
    <p:sldId id="265" r:id="rId13"/>
    <p:sldId id="266" r:id="rId14"/>
    <p:sldId id="267" r:id="rId15"/>
    <p:sldId id="268" r:id="rId16"/>
    <p:sldId id="270" r:id="rId17"/>
    <p:sldId id="271" r:id="rId18"/>
    <p:sldId id="273" r:id="rId19"/>
    <p:sldId id="272" r:id="rId20"/>
    <p:sldId id="274" r:id="rId21"/>
    <p:sldId id="275" r:id="rId22"/>
    <p:sldId id="276" r:id="rId23"/>
    <p:sldId id="277" r:id="rId24"/>
    <p:sldId id="278" r:id="rId25"/>
    <p:sldId id="279" r:id="rId26"/>
    <p:sldId id="280" r:id="rId27"/>
    <p:sldId id="281" r:id="rId28"/>
    <p:sldId id="290" r:id="rId29"/>
    <p:sldId id="291" r:id="rId30"/>
    <p:sldId id="282" r:id="rId31"/>
    <p:sldId id="283" r:id="rId32"/>
    <p:sldId id="285" r:id="rId33"/>
    <p:sldId id="289" r:id="rId34"/>
    <p:sldId id="286" r:id="rId35"/>
    <p:sldId id="287" r:id="rId3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8" roundtripDataSignature="AMtx7miOv4LDIGv/D/FzE7qHPKC91JUf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61"/>
    <p:restoredTop sz="94717"/>
  </p:normalViewPr>
  <p:slideViewPr>
    <p:cSldViewPr snapToGrid="0">
      <p:cViewPr varScale="1">
        <p:scale>
          <a:sx n="85" d="100"/>
          <a:sy n="85" d="100"/>
        </p:scale>
        <p:origin x="11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B784CEF6-5F14-F8FF-A357-850E009B4109}"/>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6E695B47-351A-ADFD-8229-F500DBFEFE3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E2EB633C-E3F7-CD26-D220-9FC6C740D3A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1710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C5283DD-345B-F327-BE01-099C4D68079A}"/>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08EAE3D5-A424-8FFB-CBB6-E9DB5A026D0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5D30252-F321-546F-3347-AE4140133D3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645427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FE0A3FAC-E147-A9E3-D5B9-A2E5FD6EF4AA}"/>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323F0AF-69F8-EE82-4448-ED11904316C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A102AB37-567B-4FBF-8A09-C2077796F62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9087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9813D24E-C0AD-42D4-5762-49FC520547E0}"/>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05826B2A-C973-9F4C-0F5F-9256132F26F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684B4041-685E-61C6-4EA4-71202500A0F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285634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770D873-1663-C1C2-BC6B-10F72684B9DE}"/>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C8D92068-67BA-587A-C835-AD5E361DBB6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85D93189-9FBC-2AB8-CA29-7A9B2F3B766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6689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AC72145A-14DD-EB66-3E52-35529C2C49FD}"/>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7FF4F7DE-471C-EEC4-61CD-785F02D6C0E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785738F9-527C-F355-C7D0-4D7D1B32C65E}"/>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76778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A1AF5BFD-FB73-D6A8-07BF-1155AE1603F6}"/>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B58CEB90-B907-18EA-213F-CA5F8C009FC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C1BF7745-1671-A3CA-C3A7-56AD7B2C12E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52229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95289E98-C8A0-48DE-AFB5-E941CB4466EC}"/>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5AE481CB-3A7A-F41F-E6FA-7DA6F50F35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544588DA-F1D6-B8DC-2BEB-15A483F2800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605392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33CB6455-D9AF-C869-2D9A-AF86F4A93C17}"/>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92E6545B-1FB0-A141-5FD6-34120ECFA39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5CCB35BB-0720-E55F-8977-A365F51B67F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49454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E179D1C2-9AAE-1481-1303-F9A24F067C0E}"/>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74614478-E01C-412E-5B5A-3D8DAD1F86A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F9B8C152-3B0B-4A42-727D-D71A0E3EDBA3}"/>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4530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64038DA5-E4F5-5C51-AB61-B92362F2A9E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E55ADEFC-B444-5021-B8A9-323EC90AE13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654D71B6-BC70-01DB-5DF5-4565186C5B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58949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31ADCF76-EC14-5FCB-8398-431E348A4CB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9DFC53D6-BD5A-DF46-286C-24A8288F28CB}"/>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4CA6B437-3479-6A58-2E97-6A742098ACB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315117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E0CB347F-09B9-E9EC-6570-F86D7E71040F}"/>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5AB1B319-FB9C-F832-2FB4-F7C03D2FA6F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FF5FD8C9-DB58-38D1-ADEE-0D215CBF165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185365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6A32871-25D3-591C-9713-879E2D52E2E9}"/>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7D01AD0E-4BA0-5827-7045-61409728EF92}"/>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496E50CD-8AF7-9A01-CFCA-D860FC60864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58438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360D94B-720E-62B2-6276-9AE91107AEDD}"/>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C9DEBA85-92FF-24D0-6E5A-8E32DAFADB9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10264ED5-7103-4030-4450-2D662428349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668026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C168E765-4EC5-E062-BDC2-B50D11C5C796}"/>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19B1F656-BA92-6647-0561-2F9A47184703}"/>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1D5F4C8-0A1D-BDC4-BF23-64FB4CF52FB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759360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F25B8063-98A0-C24E-75AE-3827FA12FB6B}"/>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F496EE2F-3208-1159-DE13-6921FF6887E5}"/>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FAC09F70-C65B-C7D5-5CAC-5428882DEE5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81590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DF5208E8-8559-F4A0-6D4E-4939BF0B69BC}"/>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AE379186-B31C-2DE7-1AC1-4F9934947FDD}"/>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894A238C-CDE0-0C1E-5D19-03D886EA62D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09923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76080A87-DD78-32C5-4EAD-451CB0724A70}"/>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58644E6-FD28-EE81-F730-FACD9E5CBCC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C5AFA791-FDB8-9F50-7295-36D39A9527C6}"/>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58093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046AC9B3-6D96-A394-B0E1-AF5205EF02ED}"/>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AB068946-90C9-65A7-E373-613287F68237}"/>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C7C013C4-BE58-B218-E329-5B6CB24F3215}"/>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0324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g2a7528faee4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g2a7528faee4_0_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49F3B63E-F4E9-47CE-B66B-F5AB6039E038}"/>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8CFE4130-B5BF-10C0-4002-85D14F9BA7E6}"/>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4C0A9D6-A1C9-E16A-0753-7D5480401CB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72327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382F5821-21B7-DD4C-6030-A504A6A4E19F}"/>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608E4928-2746-0C30-C5AD-775CC7E94B4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1F136BF-2FAB-9F62-35AC-EFCDA6B124AF}"/>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26970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09372D70-C051-8F18-A6B3-9DE3AA0729A2}"/>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03358907-97A5-D99E-48B7-302AB0D9E39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569F9E65-A548-CDB4-4FD8-19FF8AF218B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501230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27E5DA17-D495-D357-A4B8-63EA7E55B1E4}"/>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18227A15-ED6B-A09F-D6E3-1AF433CEE79E}"/>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9D3D7884-F10B-AB2E-C207-A56C762EA242}"/>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06962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5FE3D3FE-BB12-8230-5417-39A231BF9B0D}"/>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346DDFA6-A809-5A2C-1320-D02987F5C339}"/>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a:extLst>
              <a:ext uri="{FF2B5EF4-FFF2-40B4-BE49-F238E27FC236}">
                <a16:creationId xmlns:a16="http://schemas.microsoft.com/office/drawing/2014/main" id="{7BF6CCBD-9815-E816-2990-98CF250F58B4}"/>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45461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a:extLst>
            <a:ext uri="{FF2B5EF4-FFF2-40B4-BE49-F238E27FC236}">
              <a16:creationId xmlns:a16="http://schemas.microsoft.com/office/drawing/2014/main" id="{31F9973B-9911-BA8F-5E28-6FD393843C9A}"/>
            </a:ext>
          </a:extLst>
        </p:cNvPr>
        <p:cNvGrpSpPr/>
        <p:nvPr/>
      </p:nvGrpSpPr>
      <p:grpSpPr>
        <a:xfrm>
          <a:off x="0" y="0"/>
          <a:ext cx="0" cy="0"/>
          <a:chOff x="0" y="0"/>
          <a:chExt cx="0" cy="0"/>
        </a:xfrm>
      </p:grpSpPr>
      <p:sp>
        <p:nvSpPr>
          <p:cNvPr id="130" name="Google Shape;130;g2a7528faee4_0_27:notes">
            <a:extLst>
              <a:ext uri="{FF2B5EF4-FFF2-40B4-BE49-F238E27FC236}">
                <a16:creationId xmlns:a16="http://schemas.microsoft.com/office/drawing/2014/main" id="{2D88F9A7-AF1F-3A7C-31DB-A204B7C2439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31" name="Google Shape;131;g2a7528faee4_0_27:notes">
            <a:extLst>
              <a:ext uri="{FF2B5EF4-FFF2-40B4-BE49-F238E27FC236}">
                <a16:creationId xmlns:a16="http://schemas.microsoft.com/office/drawing/2014/main" id="{3BE63C67-262D-CD5F-4C52-4621C511CE07}"/>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3028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a7528faee4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7" name="Google Shape;107;g2a7528faee4_0_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2a7528faee4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5" name="Google Shape;115;g2a7528faee4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2a7528faee4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2a7528faee4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a:extLst>
            <a:ext uri="{FF2B5EF4-FFF2-40B4-BE49-F238E27FC236}">
              <a16:creationId xmlns:a16="http://schemas.microsoft.com/office/drawing/2014/main" id="{03044772-C2EF-DDB2-CE8D-9BD29118985E}"/>
            </a:ext>
          </a:extLst>
        </p:cNvPr>
        <p:cNvGrpSpPr/>
        <p:nvPr/>
      </p:nvGrpSpPr>
      <p:grpSpPr>
        <a:xfrm>
          <a:off x="0" y="0"/>
          <a:ext cx="0" cy="0"/>
          <a:chOff x="0" y="0"/>
          <a:chExt cx="0" cy="0"/>
        </a:xfrm>
      </p:grpSpPr>
      <p:sp>
        <p:nvSpPr>
          <p:cNvPr id="122" name="Google Shape;122;g2a7528faee4_0_21:notes">
            <a:extLst>
              <a:ext uri="{FF2B5EF4-FFF2-40B4-BE49-F238E27FC236}">
                <a16:creationId xmlns:a16="http://schemas.microsoft.com/office/drawing/2014/main" id="{3810FFD6-5C45-88A6-E444-56D7FB64E354}"/>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3" name="Google Shape;123;g2a7528faee4_0_21:notes">
            <a:extLst>
              <a:ext uri="{FF2B5EF4-FFF2-40B4-BE49-F238E27FC236}">
                <a16:creationId xmlns:a16="http://schemas.microsoft.com/office/drawing/2014/main" id="{A5EE69ED-3FC1-E22F-9651-B498D74629EA}"/>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54011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a:extLst>
            <a:ext uri="{FF2B5EF4-FFF2-40B4-BE49-F238E27FC236}">
              <a16:creationId xmlns:a16="http://schemas.microsoft.com/office/drawing/2014/main" id="{C55C4E13-E207-C59C-3389-0BDE1BA16F0A}"/>
            </a:ext>
          </a:extLst>
        </p:cNvPr>
        <p:cNvGrpSpPr/>
        <p:nvPr/>
      </p:nvGrpSpPr>
      <p:grpSpPr>
        <a:xfrm>
          <a:off x="0" y="0"/>
          <a:ext cx="0" cy="0"/>
          <a:chOff x="0" y="0"/>
          <a:chExt cx="0" cy="0"/>
        </a:xfrm>
      </p:grpSpPr>
      <p:sp>
        <p:nvSpPr>
          <p:cNvPr id="122" name="Google Shape;122;g2a7528faee4_0_21:notes">
            <a:extLst>
              <a:ext uri="{FF2B5EF4-FFF2-40B4-BE49-F238E27FC236}">
                <a16:creationId xmlns:a16="http://schemas.microsoft.com/office/drawing/2014/main" id="{2143950C-3CB5-C14D-801C-2BA7184A4E70}"/>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123" name="Google Shape;123;g2a7528faee4_0_21:notes">
            <a:extLst>
              <a:ext uri="{FF2B5EF4-FFF2-40B4-BE49-F238E27FC236}">
                <a16:creationId xmlns:a16="http://schemas.microsoft.com/office/drawing/2014/main" id="{0C864229-04E3-CBEB-DE76-4FBB9B0D7EE8}"/>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79387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a7528faee4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1" name="Google Shape;131;g2a7528faee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de título" type="title">
  <p:cSld name="TITLE">
    <p:spTree>
      <p:nvGrpSpPr>
        <p:cNvPr id="1" name="Shape 11"/>
        <p:cNvGrpSpPr/>
        <p:nvPr/>
      </p:nvGrpSpPr>
      <p:grpSpPr>
        <a:xfrm>
          <a:off x="0" y="0"/>
          <a:ext cx="0" cy="0"/>
          <a:chOff x="0" y="0"/>
          <a:chExt cx="0" cy="0"/>
        </a:xfrm>
      </p:grpSpPr>
      <p:sp>
        <p:nvSpPr>
          <p:cNvPr id="12" name="Google Shape;12;p4"/>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4"/>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ítulo y texto vertical" type="vertTx">
  <p:cSld name="VERTICAL_TEXT">
    <p:spTree>
      <p:nvGrpSpPr>
        <p:cNvPr id="1" name="Shape 68"/>
        <p:cNvGrpSpPr/>
        <p:nvPr/>
      </p:nvGrpSpPr>
      <p:grpSpPr>
        <a:xfrm>
          <a:off x="0" y="0"/>
          <a:ext cx="0" cy="0"/>
          <a:chOff x="0" y="0"/>
          <a:chExt cx="0" cy="0"/>
        </a:xfrm>
      </p:grpSpPr>
      <p:sp>
        <p:nvSpPr>
          <p:cNvPr id="69" name="Google Shape;69;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3"/>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ítulo vertical y texto" type="vertTitleAndTx">
  <p:cSld name="VERTICAL_TITLE_AND_VERTICAL_TEXT">
    <p:spTree>
      <p:nvGrpSpPr>
        <p:cNvPr id="1" name="Shape 74"/>
        <p:cNvGrpSpPr/>
        <p:nvPr/>
      </p:nvGrpSpPr>
      <p:grpSpPr>
        <a:xfrm>
          <a:off x="0" y="0"/>
          <a:ext cx="0" cy="0"/>
          <a:chOff x="0" y="0"/>
          <a:chExt cx="0" cy="0"/>
        </a:xfrm>
      </p:grpSpPr>
      <p:sp>
        <p:nvSpPr>
          <p:cNvPr id="75" name="Google Shape;75;p14"/>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4"/>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ítulo y objetos" type="obj">
  <p:cSld name="OBJECT">
    <p:spTree>
      <p:nvGrpSpPr>
        <p:cNvPr id="1" name="Shape 17"/>
        <p:cNvGrpSpPr/>
        <p:nvPr/>
      </p:nvGrpSpPr>
      <p:grpSpPr>
        <a:xfrm>
          <a:off x="0" y="0"/>
          <a:ext cx="0" cy="0"/>
          <a:chOff x="0" y="0"/>
          <a:chExt cx="0" cy="0"/>
        </a:xfrm>
      </p:grpSpPr>
      <p:sp>
        <p:nvSpPr>
          <p:cNvPr id="18" name="Google Shape;18;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Encabezado de sección" type="secHead">
  <p:cSld name="SECTION_HEADER">
    <p:spTree>
      <p:nvGrpSpPr>
        <p:cNvPr id="1" name="Shape 23"/>
        <p:cNvGrpSpPr/>
        <p:nvPr/>
      </p:nvGrpSpPr>
      <p:grpSpPr>
        <a:xfrm>
          <a:off x="0" y="0"/>
          <a:ext cx="0" cy="0"/>
          <a:chOff x="0" y="0"/>
          <a:chExt cx="0" cy="0"/>
        </a:xfrm>
      </p:grpSpPr>
      <p:sp>
        <p:nvSpPr>
          <p:cNvPr id="24" name="Google Shape;24;p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os objetos" type="twoObj">
  <p:cSld name="TWO_OBJECTS">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ación" type="twoTxTwoObj">
  <p:cSld name="TWO_OBJECTS_WITH_TEXT">
    <p:spTree>
      <p:nvGrpSpPr>
        <p:cNvPr id="1" name="Shape 36"/>
        <p:cNvGrpSpPr/>
        <p:nvPr/>
      </p:nvGrpSpPr>
      <p:grpSpPr>
        <a:xfrm>
          <a:off x="0" y="0"/>
          <a:ext cx="0" cy="0"/>
          <a:chOff x="0" y="0"/>
          <a:chExt cx="0" cy="0"/>
        </a:xfrm>
      </p:grpSpPr>
      <p:sp>
        <p:nvSpPr>
          <p:cNvPr id="37" name="Google Shape;37;p8"/>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8"/>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8"/>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8"/>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8"/>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olo el título" type="titleOnly">
  <p:cSld name="TITLE_ONLY">
    <p:spTree>
      <p:nvGrpSpPr>
        <p:cNvPr id="1" name="Shape 45"/>
        <p:cNvGrpSpPr/>
        <p:nvPr/>
      </p:nvGrpSpPr>
      <p:grpSpPr>
        <a:xfrm>
          <a:off x="0" y="0"/>
          <a:ext cx="0" cy="0"/>
          <a:chOff x="0" y="0"/>
          <a:chExt cx="0" cy="0"/>
        </a:xfrm>
      </p:grpSpPr>
      <p:sp>
        <p:nvSpPr>
          <p:cNvPr id="46" name="Google Shape;46;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n blanco" type="blank">
  <p:cSld name="BLANK">
    <p:spTree>
      <p:nvGrpSpPr>
        <p:cNvPr id="1" name="Shape 50"/>
        <p:cNvGrpSpPr/>
        <p:nvPr/>
      </p:nvGrpSpPr>
      <p:grpSpPr>
        <a:xfrm>
          <a:off x="0" y="0"/>
          <a:ext cx="0" cy="0"/>
          <a:chOff x="0" y="0"/>
          <a:chExt cx="0" cy="0"/>
        </a:xfrm>
      </p:grpSpPr>
      <p:sp>
        <p:nvSpPr>
          <p:cNvPr id="51" name="Google Shape;51;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ido con título" type="objTx">
  <p:cSld name="OBJECT_WITH_CAPTION_TEXT">
    <p:spTree>
      <p:nvGrpSpPr>
        <p:cNvPr id="1" name="Shape 54"/>
        <p:cNvGrpSpPr/>
        <p:nvPr/>
      </p:nvGrpSpPr>
      <p:grpSpPr>
        <a:xfrm>
          <a:off x="0" y="0"/>
          <a:ext cx="0" cy="0"/>
          <a:chOff x="0" y="0"/>
          <a:chExt cx="0" cy="0"/>
        </a:xfrm>
      </p:grpSpPr>
      <p:sp>
        <p:nvSpPr>
          <p:cNvPr id="55" name="Google Shape;55;p11"/>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1"/>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1"/>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Imagen con título" type="picTx">
  <p:cSld name="PICTURE_WITH_CAPTION_TEXT">
    <p:spTree>
      <p:nvGrpSpPr>
        <p:cNvPr id="1" name="Shape 61"/>
        <p:cNvGrpSpPr/>
        <p:nvPr/>
      </p:nvGrpSpPr>
      <p:grpSpPr>
        <a:xfrm>
          <a:off x="0" y="0"/>
          <a:ext cx="0" cy="0"/>
          <a:chOff x="0" y="0"/>
          <a:chExt cx="0" cy="0"/>
        </a:xfrm>
      </p:grpSpPr>
      <p:sp>
        <p:nvSpPr>
          <p:cNvPr id="62" name="Google Shape;62;p12"/>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2"/>
          <p:cNvSpPr>
            <a:spLocks noGrp="1"/>
          </p:cNvSpPr>
          <p:nvPr>
            <p:ph type="pic" idx="2"/>
          </p:nvPr>
        </p:nvSpPr>
        <p:spPr>
          <a:xfrm>
            <a:off x="5183188" y="987425"/>
            <a:ext cx="6172200" cy="4873625"/>
          </a:xfrm>
          <a:prstGeom prst="rect">
            <a:avLst/>
          </a:prstGeom>
          <a:noFill/>
          <a:ln>
            <a:noFill/>
          </a:ln>
        </p:spPr>
      </p:sp>
      <p:sp>
        <p:nvSpPr>
          <p:cNvPr id="64" name="Google Shape;64;p12"/>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s-MX"/>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s-MX"/>
              <a:t>‹Nº›</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pic>
        <p:nvPicPr>
          <p:cNvPr id="84" name="Google Shape;84;p1"/>
          <p:cNvPicPr preferRelativeResize="0"/>
          <p:nvPr/>
        </p:nvPicPr>
        <p:blipFill rotWithShape="1">
          <a:blip r:embed="rId3">
            <a:alphaModFix/>
          </a:blip>
          <a:srcRect b="90024"/>
          <a:stretch/>
        </p:blipFill>
        <p:spPr>
          <a:xfrm>
            <a:off x="-1" y="0"/>
            <a:ext cx="12192001" cy="1574051"/>
          </a:xfrm>
          <a:prstGeom prst="rect">
            <a:avLst/>
          </a:prstGeom>
          <a:noFill/>
          <a:ln>
            <a:noFill/>
          </a:ln>
        </p:spPr>
      </p:pic>
      <p:sp>
        <p:nvSpPr>
          <p:cNvPr id="85" name="Google Shape;85;p1"/>
          <p:cNvSpPr txBox="1"/>
          <p:nvPr/>
        </p:nvSpPr>
        <p:spPr>
          <a:xfrm>
            <a:off x="3431172" y="1412684"/>
            <a:ext cx="5838334" cy="528126"/>
          </a:xfrm>
          <a:prstGeom prst="rect">
            <a:avLst/>
          </a:prstGeom>
          <a:noFill/>
          <a:ln>
            <a:noFill/>
          </a:ln>
        </p:spPr>
        <p:txBody>
          <a:bodyPr spcFirstLastPara="1" wrap="square" lIns="91425" tIns="45700" rIns="91425" bIns="45700" anchor="t" anchorCtr="0">
            <a:normAutofit fontScale="92500"/>
          </a:bodyPr>
          <a:lstStyle/>
          <a:p>
            <a:pPr marL="0" marR="0" lvl="0" indent="0" algn="l" rtl="0">
              <a:lnSpc>
                <a:spcPct val="90000"/>
              </a:lnSpc>
              <a:spcBef>
                <a:spcPts val="0"/>
              </a:spcBef>
              <a:spcAft>
                <a:spcPts val="0"/>
              </a:spcAft>
              <a:buClr>
                <a:srgbClr val="244179"/>
              </a:buClr>
              <a:buSzPct val="100000"/>
              <a:buFont typeface="Arial"/>
              <a:buNone/>
            </a:pPr>
            <a:r>
              <a:rPr lang="es-MX" sz="2400" b="1" i="1" u="none" strike="noStrike" cap="none">
                <a:solidFill>
                  <a:srgbClr val="244179"/>
                </a:solidFill>
                <a:latin typeface="Calibri"/>
                <a:ea typeface="Calibri"/>
                <a:cs typeface="Calibri"/>
                <a:sym typeface="Calibri"/>
              </a:rPr>
              <a:t>Licenciatura en Informática Modalidad Virtual</a:t>
            </a:r>
            <a:endParaRPr/>
          </a:p>
        </p:txBody>
      </p:sp>
      <p:sp>
        <p:nvSpPr>
          <p:cNvPr id="86" name="Google Shape;86;p1"/>
          <p:cNvSpPr txBox="1"/>
          <p:nvPr/>
        </p:nvSpPr>
        <p:spPr>
          <a:xfrm>
            <a:off x="-1" y="2641394"/>
            <a:ext cx="12191999" cy="80017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ES" sz="2800" b="1" i="1" dirty="0">
                <a:solidFill>
                  <a:srgbClr val="3F4042"/>
                </a:solidFill>
              </a:rPr>
              <a:t>Modulo 4</a:t>
            </a:r>
            <a:endParaRPr dirty="0"/>
          </a:p>
          <a:p>
            <a:pPr algn="ctr"/>
            <a:r>
              <a:rPr lang="es-MX" sz="1800" b="1" kern="100" dirty="0">
                <a:effectLst/>
                <a:latin typeface="Aptos" panose="020B0004020202020204" pitchFamily="34" charset="0"/>
                <a:ea typeface="Aptos" panose="020B0004020202020204" pitchFamily="34" charset="0"/>
                <a:cs typeface="Times New Roman" panose="02020603050405020304" pitchFamily="18" charset="0"/>
              </a:rPr>
              <a:t>INTRODUCCIÓN A HTML, CSS Y JAVASCRIPT</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87" name="Google Shape;87;p1"/>
          <p:cNvSpPr/>
          <p:nvPr/>
        </p:nvSpPr>
        <p:spPr>
          <a:xfrm>
            <a:off x="10399058" y="4724400"/>
            <a:ext cx="1792942" cy="1237129"/>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8" name="Google Shape;88;p1"/>
          <p:cNvSpPr txBox="1"/>
          <p:nvPr/>
        </p:nvSpPr>
        <p:spPr>
          <a:xfrm>
            <a:off x="10399058" y="4761200"/>
            <a:ext cx="1792800" cy="120028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s-MX" sz="3600" b="1" i="0" u="none" strike="noStrike" cap="none" dirty="0">
                <a:solidFill>
                  <a:schemeClr val="lt1"/>
                </a:solidFill>
                <a:latin typeface="Calibri"/>
                <a:ea typeface="Calibri"/>
                <a:cs typeface="Calibri"/>
                <a:sym typeface="Calibri"/>
              </a:rPr>
              <a:t>Semana </a:t>
            </a:r>
            <a:endParaRPr dirty="0"/>
          </a:p>
          <a:p>
            <a:pPr marL="0" marR="0" lvl="0" indent="0" algn="ctr" rtl="0">
              <a:spcBef>
                <a:spcPts val="0"/>
              </a:spcBef>
              <a:spcAft>
                <a:spcPts val="0"/>
              </a:spcAft>
              <a:buNone/>
            </a:pPr>
            <a:r>
              <a:rPr lang="es-MX" sz="3600" b="1">
                <a:solidFill>
                  <a:schemeClr val="lt1"/>
                </a:solidFill>
                <a:latin typeface="Calibri"/>
                <a:ea typeface="Calibri"/>
                <a:cs typeface="Calibri"/>
                <a:sym typeface="Calibri"/>
              </a:rPr>
              <a:t>7</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67D28FE0-A5AB-D559-6BA5-48F312E5D1A3}"/>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EEC7CF06-A501-2FC1-574C-8B0380B0B347}"/>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fontScale="92500" lnSpcReduction="10000"/>
          </a:bodyPr>
          <a:lstStyle/>
          <a:p>
            <a:pPr marL="114300" indent="0" algn="ctr">
              <a:buNone/>
            </a:pPr>
            <a:r>
              <a:rPr lang="es-MX" sz="2600" b="1" dirty="0">
                <a:latin typeface="Helvetica" pitchFamily="2" charset="0"/>
              </a:rPr>
              <a:t>Historia del HTML</a:t>
            </a:r>
          </a:p>
          <a:p>
            <a:pPr marL="114300" indent="0">
              <a:buNone/>
            </a:pPr>
            <a:r>
              <a:rPr lang="es-MX" sz="1600" b="1" dirty="0">
                <a:effectLst/>
                <a:latin typeface="Helvetica" pitchFamily="2" charset="0"/>
              </a:rPr>
              <a:t>1999 - XHTML 1.0:</a:t>
            </a:r>
          </a:p>
          <a:p>
            <a:pPr marL="114300" indent="0">
              <a:buNone/>
            </a:pPr>
            <a:r>
              <a:rPr lang="es-MX" sz="1600" b="1" dirty="0">
                <a:effectLst/>
                <a:latin typeface="Helvetica" pitchFamily="2" charset="0"/>
              </a:rPr>
              <a:t>XHTML (eXtensible HyperText Markup Language) 1.0 combina las reglas de XML con HTML, proporcionando una mayor</a:t>
            </a:r>
          </a:p>
          <a:p>
            <a:pPr marL="114300" indent="0">
              <a:buNone/>
            </a:pPr>
            <a:r>
              <a:rPr lang="es-MX" sz="1600" b="1" dirty="0">
                <a:effectLst/>
                <a:latin typeface="Helvetica" pitchFamily="2" charset="0"/>
              </a:rPr>
              <a:t>coherencia y estructura.</a:t>
            </a:r>
          </a:p>
          <a:p>
            <a:pPr marL="114300" indent="0">
              <a:buNone/>
            </a:pPr>
            <a:r>
              <a:rPr lang="es-MX" sz="1600" b="1" dirty="0">
                <a:effectLst/>
                <a:latin typeface="Helvetica" pitchFamily="2" charset="0"/>
              </a:rPr>
              <a:t>2008 - HTML5:</a:t>
            </a:r>
          </a:p>
          <a:p>
            <a:pPr marL="114300" indent="0">
              <a:buNone/>
            </a:pPr>
            <a:r>
              <a:rPr lang="es-MX" sz="1600" b="1" dirty="0">
                <a:effectLst/>
                <a:latin typeface="Helvetica" pitchFamily="2" charset="0"/>
              </a:rPr>
              <a:t>HTML5 comienza a ser desarrollado por el W3C con el objetivo de mejorar la capacidad multimedia, la accesibilidad y la interactividad.</a:t>
            </a:r>
          </a:p>
          <a:p>
            <a:pPr marL="114300" indent="0">
              <a:buNone/>
            </a:pPr>
            <a:r>
              <a:rPr lang="es-MX" sz="1600" b="1" dirty="0">
                <a:effectLst/>
                <a:latin typeface="Helvetica" pitchFamily="2" charset="0"/>
              </a:rPr>
              <a:t>Introduce nuevas etiquetas como &lt;article</a:t>
            </a:r>
            <a:r>
              <a:rPr lang="es-MX" sz="1600" b="1" dirty="0">
                <a:latin typeface="Helvetica" pitchFamily="2" charset="0"/>
              </a:rPr>
              <a:t>&gt;</a:t>
            </a:r>
            <a:r>
              <a:rPr lang="es-MX" sz="1600" b="1" dirty="0">
                <a:effectLst/>
                <a:latin typeface="Helvetica" pitchFamily="2" charset="0"/>
              </a:rPr>
              <a:t>, </a:t>
            </a:r>
            <a:r>
              <a:rPr lang="es-MX" sz="1600" b="1" dirty="0">
                <a:latin typeface="Helvetica" pitchFamily="2" charset="0"/>
              </a:rPr>
              <a:t>&lt;</a:t>
            </a:r>
            <a:r>
              <a:rPr lang="es-MX" sz="1600" b="1" dirty="0">
                <a:effectLst/>
                <a:latin typeface="Helvetica" pitchFamily="2" charset="0"/>
              </a:rPr>
              <a:t>section</a:t>
            </a:r>
            <a:r>
              <a:rPr lang="es-MX" sz="1600" b="1" dirty="0">
                <a:latin typeface="Helvetica" pitchFamily="2" charset="0"/>
              </a:rPr>
              <a:t>&gt;</a:t>
            </a:r>
            <a:r>
              <a:rPr lang="es-MX" sz="1600" b="1" dirty="0">
                <a:effectLst/>
                <a:latin typeface="Helvetica" pitchFamily="2" charset="0"/>
              </a:rPr>
              <a:t>, </a:t>
            </a:r>
            <a:r>
              <a:rPr lang="es-MX" sz="1600" b="1" dirty="0">
                <a:latin typeface="Helvetica" pitchFamily="2" charset="0"/>
              </a:rPr>
              <a:t>&lt;</a:t>
            </a:r>
            <a:r>
              <a:rPr lang="es-MX" sz="1600" b="1" dirty="0">
                <a:effectLst/>
                <a:latin typeface="Helvetica" pitchFamily="2" charset="0"/>
              </a:rPr>
              <a:t>video&gt;, &lt;audio</a:t>
            </a:r>
            <a:r>
              <a:rPr lang="es-MX" sz="1600" b="1" dirty="0">
                <a:latin typeface="Helvetica" pitchFamily="2" charset="0"/>
              </a:rPr>
              <a:t>&gt;</a:t>
            </a:r>
            <a:r>
              <a:rPr lang="es-MX" sz="1600" b="1" dirty="0">
                <a:effectLst/>
                <a:latin typeface="Helvetica" pitchFamily="2" charset="0"/>
              </a:rPr>
              <a:t>, entre otras.</a:t>
            </a:r>
          </a:p>
          <a:p>
            <a:pPr marL="114300" indent="0">
              <a:buNone/>
            </a:pPr>
            <a:br>
              <a:rPr lang="es-MX" sz="1600" b="1" dirty="0">
                <a:effectLst/>
                <a:latin typeface="Helvetica" pitchFamily="2" charset="0"/>
              </a:rPr>
            </a:br>
            <a:r>
              <a:rPr lang="es-MX" sz="1600" b="1" dirty="0">
                <a:effectLst/>
                <a:latin typeface="Helvetica" pitchFamily="2" charset="0"/>
              </a:rPr>
              <a:t>2014 - HTML5 es una Recomendación:</a:t>
            </a:r>
          </a:p>
          <a:p>
            <a:pPr marL="114300" indent="0">
              <a:buNone/>
            </a:pPr>
            <a:r>
              <a:rPr lang="es-MX" sz="1600" b="1" dirty="0">
                <a:effectLst/>
                <a:latin typeface="Helvetica" pitchFamily="2" charset="0"/>
              </a:rPr>
              <a:t>HTML5 se convierte en una recomendación oficial del W3C, marcando un hito importante en la evolución de la web.</a:t>
            </a:r>
          </a:p>
          <a:p>
            <a:pPr marL="114300" indent="0">
              <a:buNone/>
            </a:pPr>
            <a:br>
              <a:rPr lang="es-MX" sz="1600" b="1" dirty="0">
                <a:effectLst/>
                <a:latin typeface="Helvetica" pitchFamily="2" charset="0"/>
              </a:rPr>
            </a:br>
            <a:r>
              <a:rPr lang="es-MX" sz="1600" b="1" dirty="0">
                <a:effectLst/>
                <a:latin typeface="Helvetica" pitchFamily="2" charset="0"/>
              </a:rPr>
              <a:t>Presente:</a:t>
            </a:r>
          </a:p>
          <a:p>
            <a:pPr marL="114300" indent="0">
              <a:buNone/>
            </a:pPr>
            <a:r>
              <a:rPr lang="es-MX" sz="1600" b="1" dirty="0">
                <a:effectLst/>
                <a:latin typeface="Helvetica" pitchFamily="2" charset="0"/>
              </a:rPr>
              <a:t>HTML5 es la versión más reciente y ampliamente utilizada de HTML.</a:t>
            </a:r>
          </a:p>
          <a:p>
            <a:pPr marL="114300" indent="0">
              <a:buNone/>
            </a:pPr>
            <a:r>
              <a:rPr lang="es-MX" sz="1600" b="1" dirty="0">
                <a:effectLst/>
                <a:latin typeface="Helvetica" pitchFamily="2" charset="0"/>
              </a:rPr>
              <a:t>Ofrece soporte para multimedia, gráficos vectoriales, almacenamiento local, geolocalización y más, permitiendo a losdesarrolladores crear experiencias web ricas y sofisticadas.</a:t>
            </a:r>
          </a:p>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24A2CCF9-7A4F-F37B-F54A-6CE24E169D8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946B8617-D934-3F9F-E09D-CB4D59078159}"/>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Introducción</a:t>
            </a:r>
            <a:endParaRPr b="1" dirty="0">
              <a:solidFill>
                <a:schemeClr val="lt1"/>
              </a:solidFill>
            </a:endParaRPr>
          </a:p>
        </p:txBody>
      </p:sp>
      <p:pic>
        <p:nvPicPr>
          <p:cNvPr id="136" name="Google Shape;136;g2a7528faee4_0_27">
            <a:extLst>
              <a:ext uri="{FF2B5EF4-FFF2-40B4-BE49-F238E27FC236}">
                <a16:creationId xmlns:a16="http://schemas.microsoft.com/office/drawing/2014/main" id="{953A2E51-D4CB-C88D-B094-4B9659175990}"/>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extLst>
      <p:ext uri="{BB962C8B-B14F-4D97-AF65-F5344CB8AC3E}">
        <p14:creationId xmlns:p14="http://schemas.microsoft.com/office/powerpoint/2010/main" val="8868527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FB00384E-3E80-487C-C8C8-9DA5ED835698}"/>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5D92FD12-D58A-3A49-7C5C-2F88E1ECAA0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77800" indent="0" algn="ctr">
              <a:spcBef>
                <a:spcPts val="0"/>
              </a:spcBef>
              <a:buSzPts val="2800"/>
              <a:buNone/>
            </a:pPr>
            <a:r>
              <a:rPr lang="es-MX" sz="2800" dirty="0">
                <a:effectLst/>
                <a:latin typeface="Helvetica" pitchFamily="2" charset="0"/>
              </a:rPr>
              <a:t>Estructura Base del HTML</a:t>
            </a:r>
          </a:p>
          <a:p>
            <a:pPr marL="177800" indent="0" algn="ctr">
              <a:spcBef>
                <a:spcPts val="0"/>
              </a:spcBef>
              <a:buSzPts val="2800"/>
              <a:buNone/>
            </a:pPr>
            <a:endParaRPr lang="es-MX" dirty="0">
              <a:latin typeface="Helvetica" pitchFamily="2" charset="0"/>
            </a:endParaRPr>
          </a:p>
          <a:p>
            <a:pPr>
              <a:lnSpc>
                <a:spcPts val="1575"/>
              </a:lnSpc>
            </a:pPr>
            <a:endParaRPr lang="es-MX" sz="2400" b="0" dirty="0">
              <a:solidFill>
                <a:schemeClr val="tx1"/>
              </a:solidFill>
              <a:effectLst/>
              <a:latin typeface="Menlo" panose="020B0609030804020204" pitchFamily="49"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3E643AB7-BDAB-FAA6-5EA3-67E54EF4B89A}"/>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A95A5C45-E94B-9AD5-1F04-97ADF86FF639}"/>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3CE54C4A-30F0-22D1-CA03-7F56722F59C0}"/>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pic>
        <p:nvPicPr>
          <p:cNvPr id="5" name="Imagen 4">
            <a:extLst>
              <a:ext uri="{FF2B5EF4-FFF2-40B4-BE49-F238E27FC236}">
                <a16:creationId xmlns:a16="http://schemas.microsoft.com/office/drawing/2014/main" id="{A73A9332-6645-9E83-E370-2334571EFCA1}"/>
              </a:ext>
            </a:extLst>
          </p:cNvPr>
          <p:cNvPicPr>
            <a:picLocks noChangeAspect="1"/>
          </p:cNvPicPr>
          <p:nvPr/>
        </p:nvPicPr>
        <p:blipFill>
          <a:blip r:embed="rId4"/>
          <a:stretch>
            <a:fillRect/>
          </a:stretch>
        </p:blipFill>
        <p:spPr>
          <a:xfrm>
            <a:off x="3222156" y="1751285"/>
            <a:ext cx="6380243" cy="4702065"/>
          </a:xfrm>
          <a:prstGeom prst="rect">
            <a:avLst/>
          </a:prstGeom>
        </p:spPr>
      </p:pic>
    </p:spTree>
    <p:extLst>
      <p:ext uri="{BB962C8B-B14F-4D97-AF65-F5344CB8AC3E}">
        <p14:creationId xmlns:p14="http://schemas.microsoft.com/office/powerpoint/2010/main" val="25046060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9FD7B09D-F4EF-D7F4-3968-92AD53900ECC}"/>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FA2C83B7-9B8C-C127-2938-217AC54A4155}"/>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438D3181-CC9D-84C5-11EC-2A5C3E2C4B13}"/>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4A099398-81A9-56DF-4960-1F219772D97C}"/>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4F58D2ED-D588-DD05-A3BF-74B045019A89}"/>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3" name="CuadroTexto 2">
            <a:extLst>
              <a:ext uri="{FF2B5EF4-FFF2-40B4-BE49-F238E27FC236}">
                <a16:creationId xmlns:a16="http://schemas.microsoft.com/office/drawing/2014/main" id="{359F49F0-25DA-CDD9-9092-8B82FCB48022}"/>
              </a:ext>
            </a:extLst>
          </p:cNvPr>
          <p:cNvSpPr txBox="1"/>
          <p:nvPr/>
        </p:nvSpPr>
        <p:spPr>
          <a:xfrm>
            <a:off x="357352" y="1545021"/>
            <a:ext cx="11393214" cy="3785652"/>
          </a:xfrm>
          <a:prstGeom prst="rect">
            <a:avLst/>
          </a:prstGeom>
          <a:noFill/>
        </p:spPr>
        <p:txBody>
          <a:bodyPr wrap="square">
            <a:spAutoFit/>
          </a:bodyPr>
          <a:lstStyle/>
          <a:p>
            <a:pPr marL="114300" indent="0" algn="ctr">
              <a:buNone/>
            </a:pPr>
            <a:r>
              <a:rPr lang="es-MX" sz="2400" b="1" kern="100" dirty="0">
                <a:effectLst/>
                <a:latin typeface="Aptos" panose="020B0004020202020204" pitchFamily="34" charset="0"/>
                <a:ea typeface="Aptos" panose="020B0004020202020204" pitchFamily="34" charset="0"/>
                <a:cs typeface="Times New Roman" panose="02020603050405020304" pitchFamily="18" charset="0"/>
              </a:rPr>
              <a:t>Elemento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marL="114300" indent="0" algn="ctr">
              <a:buNone/>
            </a:pPr>
            <a:r>
              <a:rPr lang="es-MX" sz="24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Un elemento en HTML es una parte fundamental de la estructura de una página web.</a:t>
            </a: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Los elementos están compuestos por etiquetas HTML, contenido y atributos.</a:t>
            </a: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Un elemento generalmente se abre con una etiqueta de apertura y se cierra con una etiqueta de cierre. El contenido se encuentra entre estas etiquetas</a:t>
            </a: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encuentra entre estas etiquetas.</a:t>
            </a: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Ejemplo de un elemento &lt;p&gt; (párrafo) en HTML:</a:t>
            </a:r>
          </a:p>
          <a:p>
            <a:pPr marL="114300" indent="0" algn="just">
              <a:buNone/>
            </a:pP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marL="114300" indent="0" algn="ctr">
              <a:buNone/>
            </a:pPr>
            <a:r>
              <a:rPr lang="es-MX" sz="2400" b="1" kern="100" dirty="0">
                <a:effectLst/>
                <a:latin typeface="Aptos" panose="020B0004020202020204" pitchFamily="34" charset="0"/>
                <a:ea typeface="Aptos" panose="020B0004020202020204" pitchFamily="34" charset="0"/>
                <a:cs typeface="Times New Roman" panose="02020603050405020304" pitchFamily="18" charset="0"/>
              </a:rPr>
              <a:t>&lt;p&gt;</a:t>
            </a:r>
            <a:r>
              <a:rPr lang="es-MX" sz="2400" kern="100" dirty="0">
                <a:effectLst/>
                <a:latin typeface="Aptos" panose="020B0004020202020204" pitchFamily="34" charset="0"/>
                <a:ea typeface="Aptos" panose="020B0004020202020204" pitchFamily="34" charset="0"/>
                <a:cs typeface="Times New Roman" panose="02020603050405020304" pitchFamily="18" charset="0"/>
              </a:rPr>
              <a:t>Este es un párrafo de ejemplo</a:t>
            </a:r>
            <a:r>
              <a:rPr lang="es-MX" sz="2400" b="1" kern="100" dirty="0">
                <a:effectLst/>
                <a:latin typeface="Aptos" panose="020B0004020202020204" pitchFamily="34" charset="0"/>
                <a:ea typeface="Aptos" panose="020B0004020202020204" pitchFamily="34" charset="0"/>
                <a:cs typeface="Times New Roman" panose="02020603050405020304" pitchFamily="18" charset="0"/>
              </a:rPr>
              <a:t>.&lt;/p&gt;</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49843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11DB4399-0472-21A0-1523-1345F0B9159E}"/>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A20CC229-460D-9774-5E61-5A433367BDA7}"/>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67DD5B2E-A817-73FC-1A54-67D94910F3A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A4BB3040-F9C9-CCE5-C4CE-76BBA7485A96}"/>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E2886F3-C15F-E5B1-D3FE-C7B5AF52000E}"/>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3" name="CuadroTexto 2">
            <a:extLst>
              <a:ext uri="{FF2B5EF4-FFF2-40B4-BE49-F238E27FC236}">
                <a16:creationId xmlns:a16="http://schemas.microsoft.com/office/drawing/2014/main" id="{57A6AD8A-3954-7BAE-0092-5E455558A901}"/>
              </a:ext>
            </a:extLst>
          </p:cNvPr>
          <p:cNvSpPr txBox="1"/>
          <p:nvPr/>
        </p:nvSpPr>
        <p:spPr>
          <a:xfrm>
            <a:off x="129000" y="1334812"/>
            <a:ext cx="11432379" cy="4308872"/>
          </a:xfrm>
          <a:prstGeom prst="rect">
            <a:avLst/>
          </a:prstGeom>
          <a:noFill/>
        </p:spPr>
        <p:txBody>
          <a:bodyPr wrap="square">
            <a:spAutoFit/>
          </a:bodyPr>
          <a:lstStyle/>
          <a:p>
            <a:pPr algn="ctr"/>
            <a:r>
              <a:rPr lang="es-MX" sz="4400" b="1" kern="100" dirty="0">
                <a:effectLst/>
                <a:latin typeface="Aptos" panose="020B0004020202020204" pitchFamily="34" charset="0"/>
                <a:ea typeface="Aptos" panose="020B0004020202020204" pitchFamily="34" charset="0"/>
                <a:cs typeface="Times New Roman" panose="02020603050405020304" pitchFamily="18" charset="0"/>
              </a:rPr>
              <a:t>Etiqueta</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Una etiqueta HTML es un componente utilizado para marcar el inicio y el final de un elemento en un documento HTML. Las etiquetas se utilizan para definir qué tipo de elemento se está creando (por ejemplo, un párrafo, una imagen, un encabezado, etc.).</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Las etiquetas generalmente se escriben entre corchetes angulares ("&lt;" y "&gt;") y pueden ser etiquetas de apertura o de cierre.</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Ejemplo de etiqueta de apertura y etiqueta de cierre:</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3200" b="1" kern="100" dirty="0">
                <a:effectLst/>
                <a:latin typeface="Aptos" panose="020B0004020202020204" pitchFamily="34" charset="0"/>
                <a:ea typeface="Aptos" panose="020B0004020202020204" pitchFamily="34" charset="0"/>
                <a:cs typeface="Times New Roman" panose="02020603050405020304" pitchFamily="18" charset="0"/>
              </a:rPr>
              <a:t>&lt;p&gt;</a:t>
            </a:r>
            <a:r>
              <a:rPr lang="es-MX" sz="3200" kern="100" dirty="0">
                <a:effectLst/>
                <a:latin typeface="Aptos" panose="020B0004020202020204" pitchFamily="34" charset="0"/>
                <a:ea typeface="Aptos" panose="020B0004020202020204" pitchFamily="34" charset="0"/>
                <a:cs typeface="Times New Roman" panose="02020603050405020304" pitchFamily="18" charset="0"/>
              </a:rPr>
              <a:t>Este es un párrafo de ejemplo.</a:t>
            </a:r>
            <a:r>
              <a:rPr lang="es-MX" sz="3200" b="1" kern="100" dirty="0">
                <a:effectLst/>
                <a:latin typeface="Aptos" panose="020B0004020202020204" pitchFamily="34" charset="0"/>
                <a:ea typeface="Aptos" panose="020B0004020202020204" pitchFamily="34" charset="0"/>
                <a:cs typeface="Times New Roman" panose="02020603050405020304" pitchFamily="18" charset="0"/>
              </a:rPr>
              <a:t>&lt;/p&gt;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Algunas etiquetas no requieren una etiqueta de cierre y se llaman "etiquetas abierta ", como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&lt;img&gt; o &lt;br&gt;.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6949969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44870E5A-A17E-2DCA-A175-625AF6AB0D90}"/>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6C064993-096A-8B40-E941-A17688069F5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A7F5652C-7AD1-71EC-B371-2EDBA176C66E}"/>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CFA8CEC1-EE5F-EFB4-BEE5-24862399D3E5}"/>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95309E25-9A06-3914-723C-06C1A84B23F3}"/>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4" name="CuadroTexto 3">
            <a:extLst>
              <a:ext uri="{FF2B5EF4-FFF2-40B4-BE49-F238E27FC236}">
                <a16:creationId xmlns:a16="http://schemas.microsoft.com/office/drawing/2014/main" id="{14CF156A-439F-3430-F1FC-EDFAA3F5D600}"/>
              </a:ext>
            </a:extLst>
          </p:cNvPr>
          <p:cNvSpPr txBox="1"/>
          <p:nvPr/>
        </p:nvSpPr>
        <p:spPr>
          <a:xfrm>
            <a:off x="735724" y="1492635"/>
            <a:ext cx="11077904" cy="4216539"/>
          </a:xfrm>
          <a:prstGeom prst="rect">
            <a:avLst/>
          </a:prstGeom>
          <a:noFill/>
        </p:spPr>
        <p:txBody>
          <a:bodyPr wrap="square">
            <a:spAutoFit/>
          </a:bodyPr>
          <a:lstStyle/>
          <a:p>
            <a:pPr algn="ctr"/>
            <a:r>
              <a:rPr lang="es-MX" sz="4000" b="1" kern="100" dirty="0">
                <a:effectLst/>
                <a:latin typeface="Aptos" panose="020B0004020202020204" pitchFamily="34" charset="0"/>
                <a:ea typeface="Aptos" panose="020B0004020202020204" pitchFamily="34" charset="0"/>
                <a:cs typeface="Times New Roman" panose="02020603050405020304" pitchFamily="18" charset="0"/>
              </a:rPr>
              <a:t>Atributo</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Un atributo en HTML es una propiedad que se agrega a una etiqueta para proporcionar información adicional sobre el elemento.</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Los atributos se utilizan para configurar y personalizar el comportamiento o la apariencia de un elemento.</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Los atributos se especifican dentro de la etiqueta de apertura de un elemento y generalmente constan de un nombre y un</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valor, separados por un signo igual ("=").</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Ejemplo de un atributo en la etiqueta &lt;img&gt; (imagen) que define la fuente de la imagen:</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&lt;img src="imagen.jpg" alt="Descripción de la imagen"&gt;</a:t>
            </a:r>
            <a:endParaRPr lang="es-MX" sz="2000" b="1"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En este ejemplo, src es el nombre del atributo y "imagen.jpg" es el valor del atributo. El atributo alt también se utiliza para proporcionar un texto alternativo para la imagen.</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990201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9308AF66-BB92-D63F-2001-856D4F6A8618}"/>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FD4A2006-A946-6138-A04C-7D04FD30F57B}"/>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91D2AAD5-5348-19AB-2178-54FA2B73E184}"/>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08927040-C8C0-96C4-9B44-C99DBBDA240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F643D30E-119C-D987-A247-97F78CE6B908}"/>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3C6760CD-C262-03B0-89BE-BB32B97EED02}"/>
              </a:ext>
            </a:extLst>
          </p:cNvPr>
          <p:cNvSpPr txBox="1"/>
          <p:nvPr/>
        </p:nvSpPr>
        <p:spPr>
          <a:xfrm>
            <a:off x="977462" y="1618593"/>
            <a:ext cx="9353215" cy="4154984"/>
          </a:xfrm>
          <a:prstGeom prst="rect">
            <a:avLst/>
          </a:prstGeom>
          <a:noFill/>
        </p:spPr>
        <p:txBody>
          <a:bodyPr wrap="square" rtlCol="0">
            <a:spAutoFit/>
          </a:bodyPr>
          <a:lstStyle/>
          <a:p>
            <a:pPr algn="ctr"/>
            <a:r>
              <a:rPr lang="es-MX" sz="2400" b="1" dirty="0"/>
              <a:t> Meta etiquetas</a:t>
            </a:r>
          </a:p>
          <a:p>
            <a:r>
              <a:rPr lang="es-MX" sz="1600" dirty="0"/>
              <a:t>&lt;meta charset="UTF-8"&gt;</a:t>
            </a:r>
          </a:p>
          <a:p>
            <a:endParaRPr lang="es-MX" sz="1600" dirty="0"/>
          </a:p>
          <a:p>
            <a:r>
              <a:rPr lang="es-MX" sz="1600" dirty="0"/>
              <a:t>  &lt;meta name="viewport" content="width=device-width, initial-scale=1.0"&gt;</a:t>
            </a:r>
          </a:p>
          <a:p>
            <a:endParaRPr lang="es-MX" sz="1600" dirty="0"/>
          </a:p>
          <a:p>
            <a:r>
              <a:rPr lang="es-MX" sz="1600" dirty="0"/>
              <a:t>  &lt;meta name="description" content="Este es un ejemplo de descripción"&gt;</a:t>
            </a:r>
          </a:p>
          <a:p>
            <a:endParaRPr lang="es-MX" sz="1600" dirty="0"/>
          </a:p>
          <a:p>
            <a:r>
              <a:rPr lang="es-MX" sz="1600" dirty="0"/>
              <a:t>  &lt;meta name="keywords" content=”Diplomados, Cursos, Talleres"&gt;</a:t>
            </a:r>
          </a:p>
          <a:p>
            <a:endParaRPr lang="es-MX" sz="1600" dirty="0"/>
          </a:p>
          <a:p>
            <a:r>
              <a:rPr lang="es-MX" sz="1600" dirty="0"/>
              <a:t>  &lt;meta name="author" content=”Carlos Aispuro Aguilar"&gt;</a:t>
            </a:r>
          </a:p>
          <a:p>
            <a:endParaRPr lang="es-MX" sz="1600" dirty="0"/>
          </a:p>
          <a:p>
            <a:r>
              <a:rPr lang="es-MX" sz="1600" dirty="0"/>
              <a:t>  &lt;meta http-equiv="refresh" content="5;url=https://www.uas.edu.mx"&gt;</a:t>
            </a:r>
          </a:p>
          <a:p>
            <a:endParaRPr lang="es-MX" sz="1600" dirty="0"/>
          </a:p>
          <a:p>
            <a:r>
              <a:rPr lang="es-MX" sz="1600" dirty="0"/>
              <a:t>  &lt;meta name="robots" content="index, follow"&gt;</a:t>
            </a:r>
          </a:p>
          <a:p>
            <a:endParaRPr lang="es-MX" sz="1600" dirty="0"/>
          </a:p>
          <a:p>
            <a:r>
              <a:rPr lang="es-MX" sz="1600" dirty="0"/>
              <a:t>  &lt;meta name="authorization" content="usuarios-autorizados"&gt;</a:t>
            </a:r>
          </a:p>
        </p:txBody>
      </p:sp>
    </p:spTree>
    <p:extLst>
      <p:ext uri="{BB962C8B-B14F-4D97-AF65-F5344CB8AC3E}">
        <p14:creationId xmlns:p14="http://schemas.microsoft.com/office/powerpoint/2010/main" val="948883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D3546D9E-2290-D7EE-2363-BCA787D96DD6}"/>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315D8713-4C91-20C6-3F33-D2495639ACE2}"/>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6E60E25D-7CE7-BEF1-9756-8A48E2E47BB8}"/>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38CB1CBA-D4AE-BE7E-AF54-C8247EA1B441}"/>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8FECE849-634D-D59D-9189-2ED9A96F3391}"/>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E145507A-BD9B-21F8-C2C2-DBA96FFBFEDA}"/>
              </a:ext>
            </a:extLst>
          </p:cNvPr>
          <p:cNvSpPr txBox="1"/>
          <p:nvPr/>
        </p:nvSpPr>
        <p:spPr>
          <a:xfrm>
            <a:off x="977462" y="1618593"/>
            <a:ext cx="9353215" cy="2677656"/>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Encabezados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&lt;h1&gt;Encabezado 1&lt;/h1&gt;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&lt;h2&gt;Encabezado 2&lt;/h2&gt;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&lt;h3&gt;Encabezado 3&lt;/h3&gt;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&lt;h4&gt;Encabezado 4&lt;/h4&gt;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&lt;h5&gt;Encabezado 5&lt;/h5&gt;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&lt;h6&gt;Encabezado 6&lt;/h6&gt;</a:t>
            </a:r>
          </a:p>
          <a:p>
            <a:pPr algn="ctr"/>
            <a:r>
              <a:rPr lang="es-MX" sz="2400" b="1" dirty="0"/>
              <a:t> </a:t>
            </a:r>
            <a:endParaRPr lang="es-MX" sz="1600" dirty="0"/>
          </a:p>
        </p:txBody>
      </p:sp>
    </p:spTree>
    <p:extLst>
      <p:ext uri="{BB962C8B-B14F-4D97-AF65-F5344CB8AC3E}">
        <p14:creationId xmlns:p14="http://schemas.microsoft.com/office/powerpoint/2010/main" val="3956328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6C724728-94FA-27BB-A56D-538DABF4D2A4}"/>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B3628097-7119-6B9F-52EE-B8D39CB82CD3}"/>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D947E8EB-0B0E-CBF3-988F-9359643121A8}"/>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5369481C-BF04-6F23-C9BB-4F7DA185F78A}"/>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E8F2A114-797C-FAFA-E2F4-3067C5851251}"/>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0ACE2A2C-6C71-EE7A-5BB4-D0DEBEF78AFD}"/>
              </a:ext>
            </a:extLst>
          </p:cNvPr>
          <p:cNvSpPr txBox="1"/>
          <p:nvPr/>
        </p:nvSpPr>
        <p:spPr>
          <a:xfrm>
            <a:off x="977462" y="1618593"/>
            <a:ext cx="9353215" cy="3785652"/>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Parrafos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&lt;p&gt;Este es un párrafo de texto&lt;/p&gt;</a:t>
            </a: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saltos de línea</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algn="just"/>
            <a:r>
              <a:rPr lang="es-MX" sz="2400" kern="100" dirty="0">
                <a:effectLst/>
                <a:latin typeface="Aptos" panose="020B0004020202020204" pitchFamily="34" charset="0"/>
                <a:ea typeface="Aptos" panose="020B0004020202020204" pitchFamily="34" charset="0"/>
                <a:cs typeface="Times New Roman" panose="02020603050405020304" pitchFamily="18" charset="0"/>
              </a:rPr>
              <a:t>&lt;br&gt;</a:t>
            </a: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Líneas horizontales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br>
              <a:rPr lang="en-US" sz="2400" kern="100" dirty="0">
                <a:effectLst/>
                <a:latin typeface="Aptos" panose="020B0004020202020204" pitchFamily="34" charset="0"/>
                <a:ea typeface="Aptos" panose="020B0004020202020204" pitchFamily="34" charset="0"/>
                <a:cs typeface="Times New Roman" panose="02020603050405020304" pitchFamily="18" charset="0"/>
              </a:rPr>
            </a:br>
            <a:r>
              <a:rPr lang="en-US" sz="2400" kern="100" dirty="0">
                <a:effectLst/>
                <a:latin typeface="Aptos" panose="020B0004020202020204" pitchFamily="34" charset="0"/>
                <a:ea typeface="Aptos" panose="020B0004020202020204" pitchFamily="34" charset="0"/>
                <a:cs typeface="Times New Roman" panose="02020603050405020304" pitchFamily="18" charset="0"/>
              </a:rPr>
              <a:t>&lt;</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hr</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609753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AA718C9A-3DFE-5BC4-C995-216DAE0F90AB}"/>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82B667FD-2BC6-22DA-F978-AD47033461B8}"/>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34462A36-DBB3-2425-7E36-53EDF66A7A6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15B9C755-BFDE-EC99-CE17-E93B92D9C04B}"/>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B421C595-F632-BF2D-BC4B-CD92EC618AC9}"/>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F9C57A7F-F9D1-9403-F015-E366316C78ED}"/>
              </a:ext>
            </a:extLst>
          </p:cNvPr>
          <p:cNvSpPr txBox="1"/>
          <p:nvPr/>
        </p:nvSpPr>
        <p:spPr>
          <a:xfrm>
            <a:off x="1157344" y="1633583"/>
            <a:ext cx="9353215" cy="2400657"/>
          </a:xfrm>
          <a:prstGeom prst="rect">
            <a:avLst/>
          </a:prstGeom>
          <a:noFill/>
        </p:spPr>
        <p:txBody>
          <a:bodyPr wrap="square" rtlCol="0">
            <a:spAutoFit/>
          </a:bodyPr>
          <a:lstStyle/>
          <a:p>
            <a:pPr algn="ctr"/>
            <a:r>
              <a:rPr lang="es-MX" sz="1800" b="1" kern="100" dirty="0">
                <a:effectLst/>
                <a:latin typeface="Aptos" panose="020B0004020202020204" pitchFamily="34" charset="0"/>
                <a:ea typeface="Aptos" panose="020B0004020202020204" pitchFamily="34" charset="0"/>
                <a:cs typeface="Times New Roman" panose="02020603050405020304" pitchFamily="18" charset="0"/>
              </a:rPr>
              <a:t>Elementos de tipografía</a:t>
            </a:r>
            <a:br>
              <a:rPr lang="es-MX" sz="1800" b="1" kern="100" dirty="0">
                <a:effectLst/>
                <a:latin typeface="Aptos" panose="020B0004020202020204" pitchFamily="34" charset="0"/>
                <a:ea typeface="Aptos" panose="020B0004020202020204" pitchFamily="34" charset="0"/>
                <a:cs typeface="Times New Roman" panose="02020603050405020304" pitchFamily="18" charset="0"/>
              </a:rPr>
            </a:b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&lt;p&gt;Este es un &lt;strong&gt;texto fuerte&lt;/strong&gt;&lt;/p&gt;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&lt;p&gt;Este es un &lt;em&gt;texto enfatizado&lt;/em&gt;&lt;/p&gt;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&lt;p&gt;Este es un &lt;b&gt;texto negrita&lt;/b&gt;&lt;/p&gt;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&lt;p&gt;Este es un &lt;u&gt;texto subrayado&lt;/u&gt;&lt;/p&gt;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&lt;p&gt;Este es un &lt;i&gt;texto cursiva&lt;/i&gt;&lt;/p&gt;</a:t>
            </a:r>
          </a:p>
          <a:p>
            <a:pPr algn="ctr"/>
            <a:r>
              <a:rPr lang="es-MX" sz="2400" b="1" dirty="0"/>
              <a:t> </a:t>
            </a:r>
            <a:endParaRPr lang="es-MX" sz="1600" dirty="0"/>
          </a:p>
        </p:txBody>
      </p:sp>
    </p:spTree>
    <p:extLst>
      <p:ext uri="{BB962C8B-B14F-4D97-AF65-F5344CB8AC3E}">
        <p14:creationId xmlns:p14="http://schemas.microsoft.com/office/powerpoint/2010/main" val="3267361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E298DCD6-6AF5-CBA5-4643-5CA4229053C1}"/>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AA9DCC54-7FF7-87BE-D250-445B619D4F51}"/>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36686132-54E6-C60A-1EA1-2B93EF2044F2}"/>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8802469E-A9B7-C371-2ADD-58071446299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A91EA4C3-F832-9F7A-E56E-9B658B369449}"/>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73E16946-1481-3363-D5EA-AB448B7D41B0}"/>
              </a:ext>
            </a:extLst>
          </p:cNvPr>
          <p:cNvSpPr txBox="1"/>
          <p:nvPr/>
        </p:nvSpPr>
        <p:spPr>
          <a:xfrm>
            <a:off x="977462" y="1618593"/>
            <a:ext cx="9353215" cy="3785652"/>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Texto preformateado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br>
              <a:rPr lang="es-MX" sz="2400" b="1" kern="100" dirty="0">
                <a:effectLst/>
                <a:latin typeface="Aptos" panose="020B0004020202020204" pitchFamily="34" charset="0"/>
                <a:ea typeface="Aptos" panose="020B0004020202020204" pitchFamily="34" charset="0"/>
                <a:cs typeface="Times New Roman" panose="02020603050405020304" pitchFamily="18" charset="0"/>
              </a:rPr>
            </a:br>
            <a:r>
              <a:rPr lang="es-MX" sz="2400" kern="100" dirty="0">
                <a:effectLst/>
                <a:latin typeface="Aptos" panose="020B0004020202020204" pitchFamily="34" charset="0"/>
                <a:ea typeface="Aptos" panose="020B0004020202020204" pitchFamily="34" charset="0"/>
                <a:cs typeface="Times New Roman" panose="02020603050405020304" pitchFamily="18" charset="0"/>
              </a:rPr>
              <a:t>&lt;pre&gt;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Esto</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es</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texto</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en varios</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renglones</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&lt;/pre&gt;</a:t>
            </a:r>
          </a:p>
          <a:p>
            <a:pPr algn="ctr"/>
            <a:r>
              <a:rPr lang="es-MX" sz="2400" b="1" dirty="0"/>
              <a:t> </a:t>
            </a:r>
            <a:endParaRPr lang="es-MX" sz="2400" dirty="0"/>
          </a:p>
        </p:txBody>
      </p:sp>
    </p:spTree>
    <p:extLst>
      <p:ext uri="{BB962C8B-B14F-4D97-AF65-F5344CB8AC3E}">
        <p14:creationId xmlns:p14="http://schemas.microsoft.com/office/powerpoint/2010/main" val="93485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algn="just"/>
            <a:r>
              <a:rPr lang="es-MX" sz="1800" kern="100" dirty="0">
                <a:effectLst/>
                <a:latin typeface="Aptos" panose="020B0004020202020204" pitchFamily="34" charset="0"/>
                <a:ea typeface="Aptos" panose="020B0004020202020204" pitchFamily="34" charset="0"/>
                <a:cs typeface="Times New Roman" panose="02020603050405020304" pitchFamily="18" charset="0"/>
              </a:rPr>
              <a:t>El desarrollo web es un campo en constante evolución que abarca una amplia gama de tecnologías y enfoques. Sin embargo, en el núcleo de esta disciplina se encuentran tres lenguajes fundamentales: HTML, CSS y JavaScript. Estos pilares son esenciales para la creación de sitios web atractivos, funcionales y altamente interactivos.</a:t>
            </a:r>
          </a:p>
          <a:p>
            <a:pPr algn="just"/>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342900" lvl="0" indent="-342900" algn="just">
              <a:buFont typeface="Aptos" panose="020B0004020202020204" pitchFamily="34" charset="0"/>
              <a:buChar char="•"/>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HTML (HyperText Markup Language)</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actúa como el esqueleto de una página web, estructurando su contenido y proporcionando la base para la presentación de información.</a:t>
            </a:r>
          </a:p>
          <a:p>
            <a:pPr marL="342900" lvl="0" indent="-342900" algn="just">
              <a:buFont typeface="Aptos" panose="020B0004020202020204" pitchFamily="34" charset="0"/>
              <a:buChar char="•"/>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CSS (Cascading Style Sheets)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complementa HTML al permitir la personalización y estilización de la interfaz, garantizando una experiencia visualmente agradable. Por último,</a:t>
            </a:r>
          </a:p>
          <a:p>
            <a:pPr marL="342900" lvl="0" indent="-342900" algn="just">
              <a:buFont typeface="Aptos" panose="020B0004020202020204" pitchFamily="34" charset="0"/>
              <a:buChar char="•"/>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JavaScript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añade la interactividad y la dinámica a la ecuación, permitiendo la creación de aplicaciones web enriquecidas y la mejora de la usabilidad. En resumen, aunque el desarrollo web involucra una amplia variedad de tecnologías, el dominio de HTML, CSS y JavaScript es esencial para construir sitios web de alta calidad que satisfagan las necesidades de los usuarios y las demandas del mercado en constante cambio.</a:t>
            </a:r>
          </a:p>
          <a:p>
            <a:pPr marL="177800" lvl="0" indent="0" algn="l" rtl="0">
              <a:lnSpc>
                <a:spcPct val="90000"/>
              </a:lnSpc>
              <a:spcBef>
                <a:spcPts val="0"/>
              </a:spcBef>
              <a:spcAft>
                <a:spcPts val="0"/>
              </a:spcAft>
              <a:buClr>
                <a:schemeClr val="dk1"/>
              </a:buClr>
              <a:buSzPts val="2800"/>
              <a:buNone/>
            </a:pPr>
            <a:endParaRPr dirty="0"/>
          </a:p>
        </p:txBody>
      </p:sp>
      <p:sp>
        <p:nvSpPr>
          <p:cNvPr id="94" name="Google Shape;94;p2"/>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2"/>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MX" b="1" dirty="0">
                <a:solidFill>
                  <a:schemeClr val="lt1"/>
                </a:solidFill>
              </a:rPr>
              <a:t>Introducción</a:t>
            </a:r>
            <a:endParaRPr b="1" dirty="0">
              <a:solidFill>
                <a:schemeClr val="lt1"/>
              </a:solidFill>
            </a:endParaRPr>
          </a:p>
        </p:txBody>
      </p:sp>
      <p:pic>
        <p:nvPicPr>
          <p:cNvPr id="96" name="Google Shape;96;p2"/>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1A5CAFA5-6F1E-3222-2457-7EDA9D2CE32F}"/>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2A542B66-3FDD-D75D-248E-605641E822B6}"/>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AED4EE28-6EB5-1232-B2F7-893072E576D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B33E88C9-4F9D-E238-A9F8-644A2D457069}"/>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3B0FCE49-F52E-F1CC-F294-F145963AC27F}"/>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DDE38342-FDB1-D333-2444-DDBA94211616}"/>
              </a:ext>
            </a:extLst>
          </p:cNvPr>
          <p:cNvSpPr txBox="1"/>
          <p:nvPr/>
        </p:nvSpPr>
        <p:spPr>
          <a:xfrm>
            <a:off x="947057" y="1916783"/>
            <a:ext cx="9353215" cy="3416320"/>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Código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&lt;p&gt;Para imprimir "Hola, mundo! en el lenguaje de programación PHP&lt;/p&gt;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&lt;code&gt;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echo "Hola, mundo!";</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&lt;/code&gt;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&lt;p&gt;Este código muestr el mensaje "Hola, mundo! en la pantalla&lt;/p&gt;</a:t>
            </a:r>
          </a:p>
        </p:txBody>
      </p:sp>
    </p:spTree>
    <p:extLst>
      <p:ext uri="{BB962C8B-B14F-4D97-AF65-F5344CB8AC3E}">
        <p14:creationId xmlns:p14="http://schemas.microsoft.com/office/powerpoint/2010/main" val="523579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577934C4-AAA3-A764-754E-A69E68D76C46}"/>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3DAD8798-20B8-B441-8073-6D961A7AA737}"/>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E185588D-8A77-565D-D032-F34A3C704126}"/>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6D638191-6894-0689-F78E-9732807B340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AF16943-427C-123B-187A-0549F80A4184}"/>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7D34E64E-211F-11DB-AB1D-BBB44D311473}"/>
              </a:ext>
            </a:extLst>
          </p:cNvPr>
          <p:cNvSpPr txBox="1"/>
          <p:nvPr/>
        </p:nvSpPr>
        <p:spPr>
          <a:xfrm>
            <a:off x="925711" y="1439628"/>
            <a:ext cx="9353215" cy="4801314"/>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Resaltado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El término &lt;mark&gt;destacado&lt;/mark&gt; se resalta en este texto</a:t>
            </a:r>
          </a:p>
          <a:p>
            <a:endParaRPr lang="es-MX" sz="2400" kern="100" dirty="0">
              <a:latin typeface="Aptos" panose="020B0004020202020204" pitchFamily="34" charset="0"/>
              <a:ea typeface="Aptos" panose="020B0004020202020204" pitchFamily="34" charset="0"/>
              <a:cs typeface="Times New Roman" panose="02020603050405020304" pitchFamily="18" charset="0"/>
            </a:endParaRPr>
          </a:p>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Subíndices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br>
              <a:rPr lang="en-US" sz="2400" b="1" kern="100" dirty="0">
                <a:effectLst/>
                <a:latin typeface="Aptos" panose="020B0004020202020204" pitchFamily="34" charset="0"/>
                <a:ea typeface="Aptos" panose="020B0004020202020204" pitchFamily="34" charset="0"/>
                <a:cs typeface="Times New Roman" panose="02020603050405020304" pitchFamily="18" charset="0"/>
              </a:rPr>
            </a:br>
            <a:r>
              <a:rPr lang="en-US" sz="2400" kern="100" dirty="0">
                <a:effectLst/>
                <a:latin typeface="Aptos" panose="020B0004020202020204" pitchFamily="34" charset="0"/>
                <a:ea typeface="Aptos" panose="020B0004020202020204" pitchFamily="34" charset="0"/>
                <a:cs typeface="Times New Roman" panose="02020603050405020304" pitchFamily="18" charset="0"/>
              </a:rPr>
              <a:t>H&lt;sub&gt;2&lt;/sub&gt;O</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2400" kern="100" dirty="0">
                <a:effectLst/>
                <a:latin typeface="Aptos" panose="020B0004020202020204" pitchFamily="34" charset="0"/>
                <a:ea typeface="Aptos" panose="020B0004020202020204" pitchFamily="34" charset="0"/>
                <a:cs typeface="Times New Roman" panose="02020603050405020304" pitchFamily="18" charset="0"/>
              </a:rPr>
              <a:t>  &lt;</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2400" kern="100" dirty="0">
                <a:effectLst/>
                <a:latin typeface="Aptos" panose="020B0004020202020204" pitchFamily="34" charset="0"/>
                <a:ea typeface="Aptos" panose="020B0004020202020204" pitchFamily="34" charset="0"/>
                <a:cs typeface="Times New Roman" panose="02020603050405020304" pitchFamily="18" charset="0"/>
              </a:rPr>
              <a:t>  CO&lt;sub&gt;2&lt;/sub&gt;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2400" kern="100" dirty="0">
                <a:effectLst/>
                <a:latin typeface="Aptos" panose="020B0004020202020204" pitchFamily="34" charset="0"/>
                <a:ea typeface="Aptos" panose="020B0004020202020204" pitchFamily="34" charset="0"/>
                <a:cs typeface="Times New Roman" panose="02020603050405020304" pitchFamily="18" charset="0"/>
              </a:rPr>
              <a:t>  &lt;</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2400" kern="100" dirty="0">
                <a:effectLst/>
                <a:latin typeface="Aptos" panose="020B0004020202020204" pitchFamily="34" charset="0"/>
                <a:ea typeface="Aptos" panose="020B0004020202020204" pitchFamily="34" charset="0"/>
                <a:cs typeface="Times New Roman" panose="02020603050405020304" pitchFamily="18" charset="0"/>
              </a:rPr>
              <a:t>  X&lt;sub&gt;1&lt;/sub&gt;, X&lt;sub&gt;2&lt;/sub&gt;, X&lt;sub&gt;3&lt;/sub&gt;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X&lt;sub&gt;1&lt;/sub&gt;</a:t>
            </a:r>
          </a:p>
          <a:p>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2063733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344E9028-FB6A-DB46-A45B-8FA0671FF598}"/>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3E0CA0F5-7ADD-8C9B-4456-96C28F4539F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E2D86969-D9A5-09DE-0211-75104720E5D9}"/>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BE0C11F2-C9DE-208D-5DCF-C628D4F4CA4A}"/>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BBB3BB34-5DA4-C1E7-D6FF-7EEDAA295566}"/>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A1803460-704F-E84B-7D9D-8D6A8927781F}"/>
              </a:ext>
            </a:extLst>
          </p:cNvPr>
          <p:cNvSpPr txBox="1"/>
          <p:nvPr/>
        </p:nvSpPr>
        <p:spPr>
          <a:xfrm>
            <a:off x="977462" y="1618593"/>
            <a:ext cx="9353215" cy="4524315"/>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Superíndices </a:t>
            </a:r>
            <a:br>
              <a:rPr lang="es-MX" sz="2400" b="1" kern="100" dirty="0">
                <a:effectLst/>
                <a:latin typeface="Aptos" panose="020B0004020202020204" pitchFamily="34" charset="0"/>
                <a:ea typeface="Aptos" panose="020B0004020202020204" pitchFamily="34" charset="0"/>
                <a:cs typeface="Times New Roman" panose="02020603050405020304" pitchFamily="18" charset="0"/>
              </a:rPr>
            </a:b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&lt;br&gt;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2&lt;sup&gt;3&lt;/sup&gt;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&lt;br&gt;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E=mc&lt;sup&gt;2&lt;/sup&gt;</a:t>
            </a:r>
          </a:p>
          <a:p>
            <a:pPr algn="ctr"/>
            <a:br>
              <a:rPr lang="es-MX" sz="2400" b="1" kern="100" dirty="0">
                <a:effectLst/>
                <a:latin typeface="Aptos" panose="020B0004020202020204" pitchFamily="34" charset="0"/>
                <a:ea typeface="Aptos" panose="020B0004020202020204" pitchFamily="34" charset="0"/>
                <a:cs typeface="Times New Roman" panose="02020603050405020304" pitchFamily="18" charset="0"/>
              </a:rPr>
            </a:br>
            <a:r>
              <a:rPr lang="es-MX" sz="2400" b="1" kern="100" dirty="0">
                <a:effectLst/>
                <a:latin typeface="Aptos" panose="020B0004020202020204" pitchFamily="34" charset="0"/>
                <a:ea typeface="Aptos" panose="020B0004020202020204" pitchFamily="34" charset="0"/>
                <a:cs typeface="Times New Roman" panose="02020603050405020304" pitchFamily="18" charset="0"/>
              </a:rPr>
              <a:t>Citas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&lt;blockquote&gt;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&lt;p&gt;El conocimiento es poder&lt;/p&gt;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&lt;footer&gt;-Sir Francis Bacon&lt;/footer&gt;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2400" kern="100" dirty="0">
                <a:effectLst/>
                <a:latin typeface="Aptos" panose="020B0004020202020204" pitchFamily="34" charset="0"/>
                <a:ea typeface="Aptos" panose="020B0004020202020204" pitchFamily="34" charset="0"/>
                <a:cs typeface="Times New Roman" panose="02020603050405020304" pitchFamily="18" charset="0"/>
              </a:rPr>
              <a:t>  </a:t>
            </a:r>
            <a:r>
              <a:rPr lang="es-MX" sz="2400" kern="100" dirty="0">
                <a:effectLst/>
                <a:latin typeface="Aptos" panose="020B0004020202020204" pitchFamily="34" charset="0"/>
                <a:ea typeface="Aptos" panose="020B0004020202020204" pitchFamily="34" charset="0"/>
                <a:cs typeface="Times New Roman" panose="02020603050405020304" pitchFamily="18" charset="0"/>
              </a:rPr>
              <a:t>&lt;/blockquote&gt;</a:t>
            </a:r>
          </a:p>
        </p:txBody>
      </p:sp>
    </p:spTree>
    <p:extLst>
      <p:ext uri="{BB962C8B-B14F-4D97-AF65-F5344CB8AC3E}">
        <p14:creationId xmlns:p14="http://schemas.microsoft.com/office/powerpoint/2010/main" val="40086096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2DBFB2AF-D31D-5E17-7D19-596BF1DF0193}"/>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D0D985E-EE57-58B3-20E8-F08B64258E3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F9DAD224-48CD-8A29-D3A8-C4CA1C4DE662}"/>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03E3CB1B-CC37-DB05-8451-59400DA2F8B7}"/>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FDADE3EE-6B10-B15A-F011-F52B1BE504EC}"/>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18D8E1D3-5E43-C026-BBC1-E04ACB3F0173}"/>
              </a:ext>
            </a:extLst>
          </p:cNvPr>
          <p:cNvSpPr txBox="1"/>
          <p:nvPr/>
        </p:nvSpPr>
        <p:spPr>
          <a:xfrm>
            <a:off x="977462" y="1618593"/>
            <a:ext cx="9353215" cy="4770537"/>
          </a:xfrm>
          <a:prstGeom prst="rect">
            <a:avLst/>
          </a:prstGeom>
          <a:noFill/>
        </p:spPr>
        <p:txBody>
          <a:bodyPr wrap="square" rtlCol="0">
            <a:spAutoFit/>
          </a:bodyPr>
          <a:lstStyle/>
          <a:p>
            <a:pPr algn="ctr"/>
            <a:r>
              <a:rPr lang="es-MX" sz="2000" b="1" kern="100" dirty="0">
                <a:effectLst/>
                <a:latin typeface="Aptos" panose="020B0004020202020204" pitchFamily="34" charset="0"/>
                <a:ea typeface="Aptos" panose="020B0004020202020204" pitchFamily="34" charset="0"/>
                <a:cs typeface="Times New Roman" panose="02020603050405020304" pitchFamily="18" charset="0"/>
              </a:rPr>
              <a:t>Lista desordenada</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&lt;li&gt;Manzanas&lt;/li&gt;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&lt;li&gt;Plátanos&lt;/li&gt;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&lt;li&gt;Uvas&lt;/li&gt;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s-MX" sz="2000" b="1" kern="100" dirty="0">
                <a:effectLst/>
                <a:latin typeface="Aptos" panose="020B0004020202020204" pitchFamily="34" charset="0"/>
                <a:ea typeface="Aptos" panose="020B0004020202020204" pitchFamily="34" charset="0"/>
                <a:cs typeface="Times New Roman" panose="02020603050405020304" pitchFamily="18" charset="0"/>
              </a:rPr>
              <a:t>Lista ordenada</a:t>
            </a:r>
            <a:endParaRPr lang="es-MX" sz="20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000"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&lt;ol&gt;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&lt;li&gt;Apartamentos&lt;/li&gt;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&lt;li&gt;Casas&lt;/li&gt;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&lt;li&gt;Lotes&lt;/li&gt;</a:t>
            </a:r>
          </a:p>
          <a:p>
            <a:r>
              <a:rPr lang="es-MX" sz="2000" kern="100" dirty="0">
                <a:effectLst/>
                <a:latin typeface="Aptos" panose="020B0004020202020204" pitchFamily="34" charset="0"/>
                <a:ea typeface="Aptos" panose="020B0004020202020204" pitchFamily="34" charset="0"/>
                <a:cs typeface="Times New Roman" panose="02020603050405020304" pitchFamily="18" charset="0"/>
              </a:rPr>
              <a:t>  &lt;/ol&gt;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r>
              <a:rPr lang="es-MX" sz="2400" b="1" dirty="0"/>
              <a:t> </a:t>
            </a:r>
            <a:endParaRPr lang="es-MX" sz="1600" dirty="0"/>
          </a:p>
        </p:txBody>
      </p:sp>
    </p:spTree>
    <p:extLst>
      <p:ext uri="{BB962C8B-B14F-4D97-AF65-F5344CB8AC3E}">
        <p14:creationId xmlns:p14="http://schemas.microsoft.com/office/powerpoint/2010/main" val="2751898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2FF9CF23-4495-E036-D463-E870FAE72C3F}"/>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A642BF44-67BF-F581-0BAE-5B63052876D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E27DF188-E7CA-4147-C092-74B94CC6AC1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02CF1984-0530-DA49-285A-E6C49E23F930}"/>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5FE5C141-DEF4-65E8-7F09-4EF1824C0C45}"/>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E3123048-BAD4-0541-A3CF-2790F44D8C71}"/>
              </a:ext>
            </a:extLst>
          </p:cNvPr>
          <p:cNvSpPr txBox="1"/>
          <p:nvPr/>
        </p:nvSpPr>
        <p:spPr>
          <a:xfrm>
            <a:off x="977462" y="1618593"/>
            <a:ext cx="9353215" cy="3693319"/>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Lista de definición</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&lt;dl&gt;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&lt;dt&gt;HTML&lt;/dt&gt;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&lt;dd&gt;Lenguaje de marcado de hipertexto utilizado en la creación de sitios web.&lt;/dd&gt;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&lt;dt&gt;CSS&lt;/dt&gt;</a:t>
            </a:r>
          </a:p>
          <a:p>
            <a:pPr marL="449580"/>
            <a:r>
              <a:rPr lang="es-MX" sz="2400" kern="100" dirty="0">
                <a:effectLst/>
                <a:latin typeface="Aptos" panose="020B0004020202020204" pitchFamily="34" charset="0"/>
                <a:ea typeface="Aptos" panose="020B0004020202020204" pitchFamily="34" charset="0"/>
                <a:cs typeface="Times New Roman" panose="02020603050405020304" pitchFamily="18" charset="0"/>
              </a:rPr>
              <a:t>    	&lt;dd&gt;Lenguaje de hojas de estilo utilizado para dar     estilo a los documentos HTML.&lt;/dd&gt;</a:t>
            </a:r>
          </a:p>
          <a:p>
            <a:r>
              <a:rPr lang="es-MX" sz="2400" kern="100" dirty="0">
                <a:effectLst/>
                <a:latin typeface="Aptos" panose="020B0004020202020204" pitchFamily="34" charset="0"/>
                <a:ea typeface="Aptos" panose="020B0004020202020204" pitchFamily="34" charset="0"/>
                <a:cs typeface="Times New Roman" panose="02020603050405020304" pitchFamily="18" charset="0"/>
              </a:rPr>
              <a:t>  &lt;/dl&gt;</a:t>
            </a:r>
          </a:p>
          <a:p>
            <a:r>
              <a:rPr lang="es-MX" sz="1800" b="1"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8960447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D663B9E8-5D66-6392-4EA1-C190B9247AF1}"/>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B3D23664-96DF-F11B-5191-BECCCD1198D0}"/>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EEA9B5ED-F06E-AFA3-FF20-C5B708D09017}"/>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8B43D536-762D-DC49-B7F6-03E249AA91C5}"/>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451FF975-555F-0C2B-E47D-61DB8BD49FF8}"/>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9FC511EE-2CFA-DA82-D002-B4906F3172E1}"/>
              </a:ext>
            </a:extLst>
          </p:cNvPr>
          <p:cNvSpPr txBox="1"/>
          <p:nvPr/>
        </p:nvSpPr>
        <p:spPr>
          <a:xfrm>
            <a:off x="966952" y="1334814"/>
            <a:ext cx="9353215" cy="5693866"/>
          </a:xfrm>
          <a:prstGeom prst="rect">
            <a:avLst/>
          </a:prstGeom>
          <a:noFill/>
        </p:spPr>
        <p:txBody>
          <a:bodyPr wrap="square" rtlCol="0">
            <a:spAutoFit/>
          </a:bodyPr>
          <a:lstStyle/>
          <a:p>
            <a:pPr algn="ctr"/>
            <a:r>
              <a:rPr lang="es-MX" sz="1800" b="1" kern="100" dirty="0">
                <a:effectLst/>
                <a:latin typeface="Aptos" panose="020B0004020202020204" pitchFamily="34" charset="0"/>
                <a:ea typeface="Aptos" panose="020B0004020202020204" pitchFamily="34" charset="0"/>
                <a:cs typeface="Times New Roman" panose="02020603050405020304" pitchFamily="18" charset="0"/>
              </a:rPr>
              <a:t>Listas Anidadas</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&lt;li&gt;Comprar Super</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&lt;li&gt;Leche&lt;/li&gt;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&lt;li&gt;Pan&lt;/li&gt;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&lt;li&gt;Frutas</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&lt;li&gt;Manzanas&lt;/li&gt;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&lt;li&gt;Plátanos&lt;/li&gt;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&lt;li&gt;Naranjas&lt;/li&gt;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&lt;li&gt;Verduras</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&lt;li&gt;Espinacas&lt;/li&gt;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&lt;li&gt;Brócoli&lt;/li&gt;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&lt;li&gt;Zanahorias&lt;/li&gt;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&lt;/ul&gt;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&lt;li&gt;Pagar  la Luz&lt;/li&gt;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&lt;li&gt;Hacer ejercicio&lt;/li&gt;</a:t>
            </a:r>
          </a:p>
          <a:p>
            <a:pPr algn="ctr"/>
            <a:r>
              <a:rPr lang="es-MX" sz="2400" b="1" dirty="0"/>
              <a:t> </a:t>
            </a:r>
            <a:endParaRPr lang="es-MX" sz="1600" dirty="0"/>
          </a:p>
        </p:txBody>
      </p:sp>
    </p:spTree>
    <p:extLst>
      <p:ext uri="{BB962C8B-B14F-4D97-AF65-F5344CB8AC3E}">
        <p14:creationId xmlns:p14="http://schemas.microsoft.com/office/powerpoint/2010/main" val="37743708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E58306B8-6F49-1C2E-E4D1-780C361E1369}"/>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09AF4F9A-A65C-E9BE-C61C-2FEAAE4C0F7D}"/>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58D5F39F-4303-DF2E-2F9B-F754B2F0F4C2}"/>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D1CE9560-AC21-C105-3BD8-1899ABA3FAEC}"/>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3B84D2B-A451-9C6B-BE82-FB5F9C94BA81}"/>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B23A199A-3BE7-A7A1-91C5-AD1D1CBAE0EB}"/>
              </a:ext>
            </a:extLst>
          </p:cNvPr>
          <p:cNvSpPr txBox="1"/>
          <p:nvPr/>
        </p:nvSpPr>
        <p:spPr>
          <a:xfrm>
            <a:off x="966952" y="1108923"/>
            <a:ext cx="9353215" cy="5447645"/>
          </a:xfrm>
          <a:prstGeom prst="rect">
            <a:avLst/>
          </a:prstGeom>
          <a:noFill/>
        </p:spPr>
        <p:txBody>
          <a:bodyPr wrap="square" rtlCol="0">
            <a:spAutoFit/>
          </a:bodyPr>
          <a:lstStyle/>
          <a:p>
            <a:pPr algn="ctr"/>
            <a:r>
              <a:rPr lang="en-US" sz="1800" b="1" kern="100" dirty="0" err="1">
                <a:effectLst/>
                <a:latin typeface="Aptos" panose="020B0004020202020204" pitchFamily="34" charset="0"/>
                <a:ea typeface="Aptos" panose="020B0004020202020204" pitchFamily="34" charset="0"/>
                <a:cs typeface="Times New Roman" panose="02020603050405020304" pitchFamily="18" charset="0"/>
              </a:rPr>
              <a:t>Tablas</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&lt;table&gt;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r>
              <a:rPr lang="en-US" kern="100" dirty="0" err="1">
                <a:effectLst/>
                <a:latin typeface="Aptos" panose="020B0004020202020204" pitchFamily="34" charset="0"/>
                <a:ea typeface="Aptos" panose="020B0004020202020204" pitchFamily="34" charset="0"/>
                <a:cs typeface="Times New Roman" panose="02020603050405020304" pitchFamily="18" charset="0"/>
              </a:rPr>
              <a:t>Nombre</a:t>
            </a:r>
            <a:r>
              <a:rPr lang="en-US" kern="100" dirty="0">
                <a:effectLst/>
                <a:latin typeface="Aptos" panose="020B0004020202020204" pitchFamily="34" charset="0"/>
                <a:ea typeface="Aptos" panose="020B0004020202020204" pitchFamily="34" charset="0"/>
                <a:cs typeface="Times New Roman" panose="02020603050405020304" pitchFamily="18" charset="0"/>
              </a:rPr>
              <a: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r>
              <a:rPr lang="en-US" kern="100" dirty="0" err="1">
                <a:effectLst/>
                <a:latin typeface="Aptos" panose="020B0004020202020204" pitchFamily="34" charset="0"/>
                <a:ea typeface="Aptos" panose="020B0004020202020204" pitchFamily="34" charset="0"/>
                <a:cs typeface="Times New Roman" panose="02020603050405020304" pitchFamily="18" charset="0"/>
              </a:rPr>
              <a:t>Edad</a:t>
            </a:r>
            <a:r>
              <a:rPr lang="en-US" kern="100" dirty="0">
                <a:effectLst/>
                <a:latin typeface="Aptos" panose="020B0004020202020204" pitchFamily="34" charset="0"/>
                <a:ea typeface="Aptos" panose="020B0004020202020204" pitchFamily="34" charset="0"/>
                <a:cs typeface="Times New Roman" panose="02020603050405020304" pitchFamily="18" charset="0"/>
              </a:rPr>
              <a: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r>
              <a:rPr lang="en-US" kern="100" dirty="0" err="1">
                <a:effectLst/>
                <a:latin typeface="Aptos" panose="020B0004020202020204" pitchFamily="34" charset="0"/>
                <a:ea typeface="Aptos" panose="020B0004020202020204" pitchFamily="34" charset="0"/>
                <a:cs typeface="Times New Roman" panose="02020603050405020304" pitchFamily="18" charset="0"/>
              </a:rPr>
              <a:t>Ubicación</a:t>
            </a:r>
            <a:r>
              <a:rPr lang="en-US" kern="100" dirty="0">
                <a:effectLst/>
                <a:latin typeface="Aptos" panose="020B0004020202020204" pitchFamily="34" charset="0"/>
                <a:ea typeface="Aptos" panose="020B0004020202020204" pitchFamily="34" charset="0"/>
                <a:cs typeface="Times New Roman" panose="02020603050405020304" pitchFamily="18" charset="0"/>
              </a:rPr>
              <a: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th</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r>
              <a:rPr lang="es-MX" kern="100" dirty="0">
                <a:effectLst/>
                <a:latin typeface="Aptos" panose="020B0004020202020204" pitchFamily="34" charset="0"/>
                <a:ea typeface="Aptos" panose="020B0004020202020204" pitchFamily="34" charset="0"/>
                <a:cs typeface="Times New Roman" panose="02020603050405020304" pitchFamily="18" charset="0"/>
              </a:rPr>
              <a:t>&lt;/tr&gt;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&lt;tr&gt;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&lt;td&gt;Carlos&lt;/td&gt;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&lt;td&gt;35&lt;/td&gt;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&lt;td&gt;Culiacán&lt;/td&gt;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&lt;td&gt;Maria&lt;/td&gt;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&lt;td&gt;26&lt;/td&gt;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&lt;td&gt;Mazatlán&lt;/td&gt;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&lt;td&gt;Ramon&lt;/td&gt;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&lt;td&gt;22&lt;/td&gt;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&lt;td&gt;Mochis&lt;/td&gt;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&lt;/tr&gt;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&lt;/table&gt;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932531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94963AA2-0416-30E7-0F26-6D1641EB7DE3}"/>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E9B78582-B980-B653-61B7-67846654C353}"/>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494D7A22-A1F5-C687-25DB-BFA13E75F4E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DD1B38B6-B6DB-992C-B2EA-BB2E6C9880D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208865B0-08B0-CA5B-7269-1DAC0667226C}"/>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A54C3194-BF00-447D-5EE1-5D912BFEABF7}"/>
              </a:ext>
            </a:extLst>
          </p:cNvPr>
          <p:cNvSpPr txBox="1"/>
          <p:nvPr/>
        </p:nvSpPr>
        <p:spPr>
          <a:xfrm>
            <a:off x="1368154" y="851818"/>
            <a:ext cx="9353215" cy="5601533"/>
          </a:xfrm>
          <a:prstGeom prst="rect">
            <a:avLst/>
          </a:prstGeom>
          <a:noFill/>
        </p:spPr>
        <p:txBody>
          <a:bodyPr wrap="square" rtlCol="0">
            <a:spAutoFit/>
          </a:bodyPr>
          <a:lstStyle/>
          <a:p>
            <a:pPr algn="ctr"/>
            <a:r>
              <a:rPr lang="es-MX" sz="2400" b="1" dirty="0"/>
              <a:t> </a:t>
            </a:r>
            <a:r>
              <a:rPr lang="es-MX" sz="2400" b="1" kern="100" dirty="0">
                <a:effectLst/>
                <a:latin typeface="Aptos" panose="020B0004020202020204" pitchFamily="34" charset="0"/>
                <a:ea typeface="Aptos" panose="020B0004020202020204" pitchFamily="34" charset="0"/>
                <a:cs typeface="Times New Roman" panose="02020603050405020304" pitchFamily="18" charset="0"/>
              </a:rPr>
              <a:t>Tabla con Filas y celdas fusionadas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endParaRPr lang="es-MX" sz="1000" dirty="0"/>
          </a:p>
          <a:p>
            <a:r>
              <a:rPr lang="es-MX" sz="1200" dirty="0"/>
              <a:t>  &lt;table border="1"&gt;</a:t>
            </a:r>
          </a:p>
          <a:p>
            <a:r>
              <a:rPr lang="es-MX" sz="1200" dirty="0"/>
              <a:t>    &lt;thead&gt;</a:t>
            </a:r>
          </a:p>
          <a:p>
            <a:r>
              <a:rPr lang="es-MX" sz="1200" dirty="0"/>
              <a:t>      &lt;tr&gt;</a:t>
            </a:r>
          </a:p>
          <a:p>
            <a:r>
              <a:rPr lang="es-MX" sz="1200" dirty="0"/>
              <a:t>        &lt;th&gt;Producto&lt;/th&gt;</a:t>
            </a:r>
          </a:p>
          <a:p>
            <a:r>
              <a:rPr lang="es-MX" sz="1200" dirty="0"/>
              <a:t>        &lt;th colspan="2"&gt;Descripción&lt;/th&gt;</a:t>
            </a:r>
          </a:p>
          <a:p>
            <a:r>
              <a:rPr lang="es-MX" sz="1200" dirty="0"/>
              <a:t>        &lt;th&gt;Precio&lt;/th&gt;</a:t>
            </a:r>
          </a:p>
          <a:p>
            <a:r>
              <a:rPr lang="es-MX" sz="1200" dirty="0"/>
              <a:t>      &lt;/tr&gt;</a:t>
            </a:r>
          </a:p>
          <a:p>
            <a:r>
              <a:rPr lang="es-MX" sz="1200" dirty="0"/>
              <a:t>    &lt;/thead&gt;</a:t>
            </a:r>
          </a:p>
          <a:p>
            <a:r>
              <a:rPr lang="es-MX" sz="1200" dirty="0"/>
              <a:t>    &lt;tbody&gt;</a:t>
            </a:r>
          </a:p>
          <a:p>
            <a:r>
              <a:rPr lang="es-MX" sz="1200" dirty="0"/>
              <a:t>      &lt;tr&gt;</a:t>
            </a:r>
          </a:p>
          <a:p>
            <a:r>
              <a:rPr lang="es-MX" sz="1200" dirty="0"/>
              <a:t>        &lt;td rowspan="2"&gt;Laptop&lt;/td&gt;</a:t>
            </a:r>
          </a:p>
          <a:p>
            <a:r>
              <a:rPr lang="es-MX" sz="1200" dirty="0"/>
              <a:t>        &lt;td&gt;Marca&lt;/td&gt;</a:t>
            </a:r>
          </a:p>
          <a:p>
            <a:r>
              <a:rPr lang="es-MX" sz="1200" dirty="0"/>
              <a:t>        &lt;td&gt;HP&lt;/td&gt;</a:t>
            </a:r>
          </a:p>
          <a:p>
            <a:r>
              <a:rPr lang="es-MX" sz="1200" dirty="0"/>
              <a:t>        &lt;td&gt;$800.00&lt;/td&gt;</a:t>
            </a:r>
          </a:p>
          <a:p>
            <a:r>
              <a:rPr lang="es-MX" sz="1200" dirty="0"/>
              <a:t>      &lt;/tr&gt;</a:t>
            </a:r>
          </a:p>
          <a:p>
            <a:r>
              <a:rPr lang="es-MX" sz="1200" dirty="0"/>
              <a:t>      &lt;tr&gt;</a:t>
            </a:r>
          </a:p>
          <a:p>
            <a:r>
              <a:rPr lang="es-MX" sz="1200" dirty="0"/>
              <a:t>        &lt;td&gt;Procesador&lt;/td&gt;        </a:t>
            </a:r>
          </a:p>
          <a:p>
            <a:r>
              <a:rPr lang="es-MX" sz="1200" dirty="0"/>
              <a:t>        &lt;td&gt;Intel Core i7&lt;/td&gt;</a:t>
            </a:r>
          </a:p>
          <a:p>
            <a:r>
              <a:rPr lang="es-MX" sz="1200" dirty="0"/>
              <a:t>        &lt;td&gt;&lt;/td&gt;</a:t>
            </a:r>
          </a:p>
          <a:p>
            <a:r>
              <a:rPr lang="es-MX" sz="1200" dirty="0"/>
              <a:t>      &lt;/tr&gt;</a:t>
            </a:r>
          </a:p>
          <a:p>
            <a:r>
              <a:rPr lang="es-MX" sz="1200" dirty="0"/>
              <a:t>      &lt;tr&gt;</a:t>
            </a:r>
          </a:p>
          <a:p>
            <a:r>
              <a:rPr lang="es-MX" sz="1200" dirty="0"/>
              <a:t>        &lt;td&gt;Smartphone&lt;/td&gt;      </a:t>
            </a:r>
          </a:p>
          <a:p>
            <a:r>
              <a:rPr lang="es-MX" sz="1200" dirty="0"/>
              <a:t>        &lt;td colspan="2"&gt;Samsung galaxy s21&lt;/td&gt;</a:t>
            </a:r>
          </a:p>
          <a:p>
            <a:r>
              <a:rPr lang="es-MX" sz="1200" dirty="0"/>
              <a:t>        &lt;td&gt;$700.00&lt;/td&gt;</a:t>
            </a:r>
          </a:p>
          <a:p>
            <a:r>
              <a:rPr lang="es-MX" sz="1200" dirty="0"/>
              <a:t>      &lt;/tr&gt;</a:t>
            </a:r>
          </a:p>
          <a:p>
            <a:r>
              <a:rPr lang="es-MX" sz="1200" dirty="0"/>
              <a:t>    &lt;/tbody&gt;</a:t>
            </a:r>
          </a:p>
          <a:p>
            <a:r>
              <a:rPr lang="es-MX" sz="1200" dirty="0"/>
              <a:t>  &lt;/table&gt;</a:t>
            </a:r>
          </a:p>
        </p:txBody>
      </p:sp>
    </p:spTree>
    <p:extLst>
      <p:ext uri="{BB962C8B-B14F-4D97-AF65-F5344CB8AC3E}">
        <p14:creationId xmlns:p14="http://schemas.microsoft.com/office/powerpoint/2010/main" val="12518315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E60A7D0C-A186-AABF-31EA-A067918045EF}"/>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554AB0D7-7990-A546-48EC-068DEB79A528}"/>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0C7EE23C-FF62-D8D5-646E-72DA5947E495}"/>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8C712DCC-3819-4E8F-7B55-18EA33107DF3}"/>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437F276F-27CC-B318-4DF9-1BB7B8B96F87}"/>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ADA326CD-2098-C1DF-4382-0319ED4B41CA}"/>
              </a:ext>
            </a:extLst>
          </p:cNvPr>
          <p:cNvSpPr txBox="1"/>
          <p:nvPr/>
        </p:nvSpPr>
        <p:spPr>
          <a:xfrm>
            <a:off x="977462" y="1618593"/>
            <a:ext cx="9353215" cy="707886"/>
          </a:xfrm>
          <a:prstGeom prst="rect">
            <a:avLst/>
          </a:prstGeom>
          <a:noFill/>
        </p:spPr>
        <p:txBody>
          <a:bodyPr wrap="square" rtlCol="0">
            <a:spAutoFit/>
          </a:bodyPr>
          <a:lstStyle/>
          <a:p>
            <a:pPr algn="ctr"/>
            <a:r>
              <a:rPr lang="es-MX" sz="2400" b="1" dirty="0"/>
              <a:t> </a:t>
            </a:r>
            <a:r>
              <a:rPr lang="es-MX" sz="2400" b="1" kern="100" dirty="0">
                <a:effectLst/>
                <a:latin typeface="Aptos" panose="020B0004020202020204" pitchFamily="34" charset="0"/>
                <a:ea typeface="Aptos" panose="020B0004020202020204" pitchFamily="34" charset="0"/>
                <a:cs typeface="Times New Roman" panose="02020603050405020304" pitchFamily="18" charset="0"/>
              </a:rPr>
              <a:t>Tabla con Filas y celdas fusionadas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endParaRPr lang="es-MX" sz="1600" dirty="0"/>
          </a:p>
        </p:txBody>
      </p:sp>
      <p:pic>
        <p:nvPicPr>
          <p:cNvPr id="4" name="Imagen 3">
            <a:extLst>
              <a:ext uri="{FF2B5EF4-FFF2-40B4-BE49-F238E27FC236}">
                <a16:creationId xmlns:a16="http://schemas.microsoft.com/office/drawing/2014/main" id="{531B9B14-760E-4882-7252-35E6161BA58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5352" y="2929211"/>
            <a:ext cx="5781296" cy="1926568"/>
          </a:xfrm>
          <a:prstGeom prst="rect">
            <a:avLst/>
          </a:prstGeom>
        </p:spPr>
      </p:pic>
    </p:spTree>
    <p:extLst>
      <p:ext uri="{BB962C8B-B14F-4D97-AF65-F5344CB8AC3E}">
        <p14:creationId xmlns:p14="http://schemas.microsoft.com/office/powerpoint/2010/main" val="20790529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46AD64E6-E660-3705-1E6B-082151C014EB}"/>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6162A50A-8E78-D4A4-4786-17257A4E7CF5}"/>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DCAD42DF-4F38-944C-1A71-FA53FF8CA29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37D537C9-8A15-C321-F28A-9C2BFE0744B0}"/>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BB4EA29B-787A-A5D0-A515-BEFD66B37A52}"/>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FA7BDB33-F21C-0165-02FB-622D5D400C90}"/>
              </a:ext>
            </a:extLst>
          </p:cNvPr>
          <p:cNvSpPr txBox="1"/>
          <p:nvPr/>
        </p:nvSpPr>
        <p:spPr>
          <a:xfrm>
            <a:off x="977462" y="1618593"/>
            <a:ext cx="9353215" cy="707886"/>
          </a:xfrm>
          <a:prstGeom prst="rect">
            <a:avLst/>
          </a:prstGeom>
          <a:noFill/>
        </p:spPr>
        <p:txBody>
          <a:bodyPr wrap="square" rtlCol="0">
            <a:spAutoFit/>
          </a:bodyPr>
          <a:lstStyle/>
          <a:p>
            <a:pPr algn="ctr"/>
            <a:r>
              <a:rPr lang="es-MX" sz="2400" b="1" dirty="0"/>
              <a:t> </a:t>
            </a:r>
            <a:r>
              <a:rPr lang="es-MX" sz="2400" b="1" kern="100" dirty="0">
                <a:effectLst/>
                <a:latin typeface="Aptos" panose="020B0004020202020204" pitchFamily="34" charset="0"/>
                <a:ea typeface="Aptos" panose="020B0004020202020204" pitchFamily="34" charset="0"/>
                <a:cs typeface="Times New Roman" panose="02020603050405020304" pitchFamily="18" charset="0"/>
              </a:rPr>
              <a:t>Tabla con Filas y celdas fusionadas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endParaRPr lang="es-MX" sz="1600" dirty="0"/>
          </a:p>
        </p:txBody>
      </p:sp>
      <p:sp>
        <p:nvSpPr>
          <p:cNvPr id="3" name="CuadroTexto 2">
            <a:extLst>
              <a:ext uri="{FF2B5EF4-FFF2-40B4-BE49-F238E27FC236}">
                <a16:creationId xmlns:a16="http://schemas.microsoft.com/office/drawing/2014/main" id="{E9BD3AF9-1A2E-3768-F472-53F2B5B45528}"/>
              </a:ext>
            </a:extLst>
          </p:cNvPr>
          <p:cNvSpPr txBox="1"/>
          <p:nvPr/>
        </p:nvSpPr>
        <p:spPr>
          <a:xfrm>
            <a:off x="5148943" y="3233057"/>
            <a:ext cx="184731" cy="307777"/>
          </a:xfrm>
          <a:prstGeom prst="rect">
            <a:avLst/>
          </a:prstGeom>
          <a:noFill/>
        </p:spPr>
        <p:txBody>
          <a:bodyPr wrap="none" rtlCol="0">
            <a:spAutoFit/>
          </a:bodyPr>
          <a:lstStyle/>
          <a:p>
            <a:endParaRPr lang="es-MX" dirty="0"/>
          </a:p>
        </p:txBody>
      </p:sp>
      <p:pic>
        <p:nvPicPr>
          <p:cNvPr id="6" name="Imagen 5">
            <a:extLst>
              <a:ext uri="{FF2B5EF4-FFF2-40B4-BE49-F238E27FC236}">
                <a16:creationId xmlns:a16="http://schemas.microsoft.com/office/drawing/2014/main" id="{7A712DC7-FEB7-1F14-34E3-D01F9F6F8990}"/>
              </a:ext>
            </a:extLst>
          </p:cNvPr>
          <p:cNvPicPr>
            <a:picLocks noChangeAspect="1"/>
          </p:cNvPicPr>
          <p:nvPr/>
        </p:nvPicPr>
        <p:blipFill>
          <a:blip r:embed="rId4"/>
          <a:stretch>
            <a:fillRect/>
          </a:stretch>
        </p:blipFill>
        <p:spPr>
          <a:xfrm>
            <a:off x="2178825" y="2555345"/>
            <a:ext cx="7731873" cy="2699407"/>
          </a:xfrm>
          <a:prstGeom prst="rect">
            <a:avLst/>
          </a:prstGeom>
        </p:spPr>
      </p:pic>
    </p:spTree>
    <p:extLst>
      <p:ext uri="{BB962C8B-B14F-4D97-AF65-F5344CB8AC3E}">
        <p14:creationId xmlns:p14="http://schemas.microsoft.com/office/powerpoint/2010/main" val="2583407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g2a7528faee4_0_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fontScale="92500" lnSpcReduction="10000"/>
          </a:bodyPr>
          <a:lstStyle/>
          <a:p>
            <a:pPr marL="177800" indent="0" algn="ctr">
              <a:spcBef>
                <a:spcPts val="0"/>
              </a:spcBef>
              <a:buSzPts val="2800"/>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Que     es HTML</a:t>
            </a: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es-MX" sz="1800" kern="100" dirty="0">
                <a:effectLst/>
                <a:latin typeface="Aptos" panose="020B0004020202020204" pitchFamily="34" charset="0"/>
                <a:ea typeface="Aptos" panose="020B0004020202020204" pitchFamily="34" charset="0"/>
                <a:cs typeface="Times New Roman" panose="02020603050405020304" pitchFamily="18" charset="0"/>
              </a:rPr>
              <a:t>HTML (HyperText Markup Language) es un lenguaje de marcado utilizado para crear y estructurar el contenido de una página web. A diferencia de los lenguajes de programación, HTML se centra en la presentación y organización de la información en lugar de realizar acciones o cálculos. Aquí tienes una lista de hasta 10 puntos que resumen la naturaleza de </a:t>
            </a:r>
          </a:p>
          <a:p>
            <a:pPr algn="just"/>
            <a:r>
              <a:rPr lang="es-MX" sz="1800" kern="100" dirty="0">
                <a:effectLst/>
                <a:latin typeface="Aptos" panose="020B0004020202020204" pitchFamily="34" charset="0"/>
                <a:ea typeface="Aptos" panose="020B0004020202020204" pitchFamily="34" charset="0"/>
                <a:cs typeface="Times New Roman" panose="02020603050405020304" pitchFamily="18" charset="0"/>
              </a:rPr>
              <a:t>HTML como lenguaje de marcado:</a:t>
            </a:r>
          </a:p>
          <a:p>
            <a:pPr algn="just"/>
            <a:br>
              <a:rPr lang="es-MX" sz="1800" kern="100" dirty="0">
                <a:effectLst/>
                <a:latin typeface="Aptos" panose="020B0004020202020204" pitchFamily="34" charset="0"/>
                <a:ea typeface="Aptos" panose="020B0004020202020204" pitchFamily="34" charset="0"/>
                <a:cs typeface="Times New Roman" panose="02020603050405020304" pitchFamily="18" charset="0"/>
              </a:rPr>
            </a:br>
            <a:r>
              <a:rPr lang="es-MX" sz="1800" b="1" kern="100" dirty="0">
                <a:effectLst/>
                <a:latin typeface="Aptos" panose="020B0004020202020204" pitchFamily="34" charset="0"/>
                <a:ea typeface="Aptos" panose="020B0004020202020204" pitchFamily="34" charset="0"/>
                <a:cs typeface="Times New Roman" panose="02020603050405020304" pitchFamily="18" charset="0"/>
              </a:rPr>
              <a:t>Lenguaje de Marcado</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HTML es un lenguaje de marcado que utiliza etiquetas para definir la estructura y el formato del contenido en una página web</a:t>
            </a:r>
          </a:p>
          <a:p>
            <a:pPr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No es un Lenguaje de Programación:</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A diferencia de los lenguajes de programación como JavaScript o Python, HTML no tiene capacidad para realizar operaciones lógicas o matemáticas.</a:t>
            </a:r>
          </a:p>
          <a:p>
            <a:pPr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Estructura de Documentos: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HTML se utiliza para definir la estructura básica de un documento web, incluyendo encabezados, párrafos, listas, enlaces, etc.</a:t>
            </a:r>
          </a:p>
          <a:p>
            <a:pPr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Texto e Imágenes: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Permite la inclusión de texto y elementos gráficos como imágenes en una página web.</a:t>
            </a:r>
          </a:p>
          <a:p>
            <a:pPr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Hipervínculos: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HTML se utiliza para crear enlaces que conectan diferentes páginas web o recursos en línea.</a:t>
            </a:r>
          </a:p>
          <a:p>
            <a:pPr marL="177800" lvl="0" indent="0" algn="l" rtl="0">
              <a:lnSpc>
                <a:spcPct val="90000"/>
              </a:lnSpc>
              <a:spcBef>
                <a:spcPts val="0"/>
              </a:spcBef>
              <a:spcAft>
                <a:spcPts val="0"/>
              </a:spcAft>
              <a:buClr>
                <a:schemeClr val="dk1"/>
              </a:buClr>
              <a:buSzPts val="2800"/>
              <a:buNone/>
            </a:pPr>
            <a:endParaRPr dirty="0"/>
          </a:p>
        </p:txBody>
      </p:sp>
      <p:sp>
        <p:nvSpPr>
          <p:cNvPr id="102" name="Google Shape;102;g2a7528faee4_0_3"/>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03" name="Google Shape;103;g2a7528faee4_0_3"/>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MX" b="1" dirty="0">
                <a:solidFill>
                  <a:schemeClr val="lt1"/>
                </a:solidFill>
              </a:rPr>
              <a:t>Introducción</a:t>
            </a:r>
            <a:endParaRPr b="1" dirty="0">
              <a:solidFill>
                <a:schemeClr val="lt1"/>
              </a:solidFill>
            </a:endParaRPr>
          </a:p>
        </p:txBody>
      </p:sp>
      <p:pic>
        <p:nvPicPr>
          <p:cNvPr id="104" name="Google Shape;104;g2a7528faee4_0_3"/>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9C820305-E2E5-E591-4B48-282C95EE9E70}"/>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978A33E9-3CA3-5AF8-2AC9-15BE18B487DB}"/>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B04E40A1-E2AC-10A7-1903-419C0616544B}"/>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3BC03DE0-8AB5-3ECF-68FB-AAD5946D7AF6}"/>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1BCEAFD4-17D1-D86C-77F5-1D9929198A96}"/>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14AE606C-1362-CDED-68C3-9F8D60240A20}"/>
              </a:ext>
            </a:extLst>
          </p:cNvPr>
          <p:cNvSpPr txBox="1"/>
          <p:nvPr/>
        </p:nvSpPr>
        <p:spPr>
          <a:xfrm>
            <a:off x="977462" y="1618593"/>
            <a:ext cx="9353215" cy="1938992"/>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Enlaces  o vinculos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n-US" sz="2400" kern="100" dirty="0">
                <a:effectLst/>
                <a:latin typeface="Aptos" panose="020B0004020202020204" pitchFamily="34" charset="0"/>
                <a:ea typeface="Aptos" panose="020B0004020202020204" pitchFamily="34" charset="0"/>
                <a:cs typeface="Times New Roman" panose="02020603050405020304" pitchFamily="18" charset="0"/>
              </a:rPr>
              <a:t>&lt;a </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href</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https://</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www.uas.edu.mx</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/”&gt;UAS&lt;a/&gt;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n-US" sz="24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&lt;a href=”tablas.html”&gt;Ejemplo de tablas&lt;a/&gt;</a:t>
            </a:r>
          </a:p>
        </p:txBody>
      </p:sp>
    </p:spTree>
    <p:extLst>
      <p:ext uri="{BB962C8B-B14F-4D97-AF65-F5344CB8AC3E}">
        <p14:creationId xmlns:p14="http://schemas.microsoft.com/office/powerpoint/2010/main" val="42211033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8C48042D-7595-F1AA-6A1F-E486F34B08CA}"/>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48925443-05A7-88DD-709D-6BB266C4475C}"/>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C3CE047F-7B5C-73C5-E350-BF77E3F87E1D}"/>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52D313D4-AA92-9C25-4B88-BA102052BE4E}"/>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946A2A9B-4344-D785-A2F5-122267F1FF4D}"/>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7F4F3DAD-7FD3-81F4-3BA8-F9AD10BA183D}"/>
              </a:ext>
            </a:extLst>
          </p:cNvPr>
          <p:cNvSpPr txBox="1"/>
          <p:nvPr/>
        </p:nvSpPr>
        <p:spPr>
          <a:xfrm>
            <a:off x="977462" y="1618593"/>
            <a:ext cx="9353215" cy="2308324"/>
          </a:xfrm>
          <a:prstGeom prst="rect">
            <a:avLst/>
          </a:prstGeom>
          <a:noFill/>
        </p:spPr>
        <p:txBody>
          <a:bodyPr wrap="square" rtlCol="0">
            <a:spAutoFit/>
          </a:bodyPr>
          <a:lstStyle/>
          <a:p>
            <a:pPr algn="ctr"/>
            <a:r>
              <a:rPr lang="es-MX" sz="2400" b="1" kern="100" dirty="0">
                <a:effectLst/>
                <a:latin typeface="Aptos" panose="020B0004020202020204" pitchFamily="34" charset="0"/>
                <a:ea typeface="Aptos" panose="020B0004020202020204" pitchFamily="34" charset="0"/>
                <a:cs typeface="Times New Roman" panose="02020603050405020304" pitchFamily="18" charset="0"/>
              </a:rPr>
              <a:t>Imágenes</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n-US" sz="2400" kern="100" dirty="0">
                <a:effectLst/>
                <a:latin typeface="Aptos" panose="020B0004020202020204" pitchFamily="34" charset="0"/>
                <a:ea typeface="Aptos" panose="020B0004020202020204" pitchFamily="34" charset="0"/>
                <a:cs typeface="Times New Roman" panose="02020603050405020304" pitchFamily="18" charset="0"/>
              </a:rPr>
              <a:t>&lt;</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img</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 </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src</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="https://</a:t>
            </a:r>
            <a:r>
              <a:rPr lang="en-US" sz="2400" kern="100" dirty="0" err="1">
                <a:effectLst/>
                <a:latin typeface="Aptos" panose="020B0004020202020204" pitchFamily="34" charset="0"/>
                <a:ea typeface="Aptos" panose="020B0004020202020204" pitchFamily="34" charset="0"/>
                <a:cs typeface="Times New Roman" panose="02020603050405020304" pitchFamily="18" charset="0"/>
              </a:rPr>
              <a:t>miauto.mx</a:t>
            </a:r>
            <a:r>
              <a:rPr lang="en-US" sz="2400" kern="100" dirty="0">
                <a:effectLst/>
                <a:latin typeface="Aptos" panose="020B0004020202020204" pitchFamily="34" charset="0"/>
                <a:ea typeface="Aptos" panose="020B0004020202020204" pitchFamily="34" charset="0"/>
                <a:cs typeface="Times New Roman" panose="02020603050405020304" pitchFamily="18" charset="0"/>
              </a:rPr>
              <a:t>/wp-content/uploads/2022/12/carros-deportivos-8.jpg"&gt;</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n-US" sz="2400" kern="100" dirty="0">
                <a:effectLst/>
                <a:latin typeface="Aptos" panose="020B0004020202020204" pitchFamily="34" charset="0"/>
                <a:ea typeface="Aptos" panose="020B0004020202020204" pitchFamily="34" charset="0"/>
                <a:cs typeface="Times New Roman" panose="02020603050405020304" pitchFamily="18" charset="0"/>
              </a:rPr>
              <a:t> </a:t>
            </a:r>
            <a:endParaRPr lang="es-MX" sz="2400" kern="1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es-MX" sz="2400" kern="100" dirty="0">
                <a:effectLst/>
                <a:latin typeface="Aptos" panose="020B0004020202020204" pitchFamily="34" charset="0"/>
                <a:ea typeface="Aptos" panose="020B0004020202020204" pitchFamily="34" charset="0"/>
                <a:cs typeface="Times New Roman" panose="02020603050405020304" pitchFamily="18" charset="0"/>
              </a:rPr>
              <a:t>&lt;img src=” imagenes/ imagen1.jpg”&gt;</a:t>
            </a:r>
          </a:p>
        </p:txBody>
      </p:sp>
    </p:spTree>
    <p:extLst>
      <p:ext uri="{BB962C8B-B14F-4D97-AF65-F5344CB8AC3E}">
        <p14:creationId xmlns:p14="http://schemas.microsoft.com/office/powerpoint/2010/main" val="37946686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04A40D2A-0973-BAA1-6D65-A31E3E337331}"/>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C04208B8-C376-C59A-C6A9-6B25F29FD26A}"/>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72ED2522-0A54-7EC1-9EAE-E7165141B10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DD287A58-B04F-D1F3-A70A-C2C01D024532}"/>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E254AE82-60E0-2666-3B87-BFB4F783186A}"/>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7968A4C7-316E-B06A-9232-30830A01728E}"/>
              </a:ext>
            </a:extLst>
          </p:cNvPr>
          <p:cNvSpPr txBox="1"/>
          <p:nvPr/>
        </p:nvSpPr>
        <p:spPr>
          <a:xfrm>
            <a:off x="977462" y="1618593"/>
            <a:ext cx="9353215" cy="2893100"/>
          </a:xfrm>
          <a:prstGeom prst="rect">
            <a:avLst/>
          </a:prstGeom>
          <a:noFill/>
        </p:spPr>
        <p:txBody>
          <a:bodyPr wrap="square" rtlCol="0">
            <a:spAutoFit/>
          </a:bodyPr>
          <a:lstStyle/>
          <a:p>
            <a:pPr algn="ctr"/>
            <a:r>
              <a:rPr lang="es-MX" sz="3200" b="1" kern="100" dirty="0">
                <a:effectLst/>
                <a:latin typeface="Aptos" panose="020B0004020202020204" pitchFamily="34" charset="0"/>
                <a:ea typeface="Aptos" panose="020B0004020202020204" pitchFamily="34" charset="0"/>
                <a:cs typeface="Times New Roman" panose="02020603050405020304" pitchFamily="18" charset="0"/>
              </a:rPr>
              <a:t>Formularios</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&lt;label for="nombre"&gt;Nombre:&lt;/label&gt;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&lt;input type="text" id="nombre" name="nombre" placeholder="Ingrese aquí el nombre"&gt;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&lt;br&gt;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&lt;label for="contrasena"&gt;Contraseña:&lt;/label&gt;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&lt;input type="password" id="contrasena" name="contrasena" placeholder="Ingrese aquí la contraseña"&gt;</a:t>
            </a:r>
          </a:p>
          <a:p>
            <a:r>
              <a:rPr lang="es-MX" sz="1800" kern="100" dirty="0">
                <a:effectLst/>
                <a:latin typeface="Aptos" panose="020B0004020202020204" pitchFamily="34" charset="0"/>
                <a:ea typeface="Aptos" panose="020B0004020202020204" pitchFamily="34" charset="0"/>
                <a:cs typeface="Times New Roman" panose="02020603050405020304" pitchFamily="18" charset="0"/>
              </a:rPr>
              <a:t>    &lt;br&gt;</a:t>
            </a:r>
          </a:p>
          <a:p>
            <a:endParaRPr lang="en-US" sz="24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2337575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B99978E5-7021-AEED-FA33-7B4463D27641}"/>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15F3BC76-6D2B-577E-BC37-FFD9BE0B5412}"/>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472FB3B0-EA81-DA6F-20D8-077C8E2F764A}"/>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FB249341-66A9-AC41-72AA-86DAF5EF60B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D174B5BF-59C7-26AE-3391-B769A2B2EEC5}"/>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9C75AF92-3EB1-D754-8B88-197593D003C0}"/>
              </a:ext>
            </a:extLst>
          </p:cNvPr>
          <p:cNvSpPr txBox="1"/>
          <p:nvPr/>
        </p:nvSpPr>
        <p:spPr>
          <a:xfrm>
            <a:off x="977462" y="1618593"/>
            <a:ext cx="9353215" cy="4832092"/>
          </a:xfrm>
          <a:prstGeom prst="rect">
            <a:avLst/>
          </a:prstGeom>
          <a:noFill/>
        </p:spPr>
        <p:txBody>
          <a:bodyPr wrap="square" rtlCol="0">
            <a:spAutoFit/>
          </a:bodyPr>
          <a:lstStyle/>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pPr algn="ctr"/>
            <a:r>
              <a:rPr lang="es-MX" b="1" kern="100" dirty="0">
                <a:effectLst/>
                <a:latin typeface="Aptos" panose="020B0004020202020204" pitchFamily="34" charset="0"/>
                <a:ea typeface="Aptos" panose="020B0004020202020204" pitchFamily="34" charset="0"/>
                <a:cs typeface="Times New Roman" panose="02020603050405020304" pitchFamily="18" charset="0"/>
              </a:rPr>
              <a:t>Formularios</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form  para crear nuestro formulario--&gt;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n-US" kern="100" dirty="0">
                <a:effectLst/>
                <a:latin typeface="Aptos" panose="020B0004020202020204" pitchFamily="34" charset="0"/>
                <a:ea typeface="Aptos" panose="020B0004020202020204" pitchFamily="34" charset="0"/>
                <a:cs typeface="Times New Roman" panose="02020603050405020304" pitchFamily="18" charset="0"/>
              </a:rPr>
              <a:t>&lt;form action="</a:t>
            </a:r>
            <a:r>
              <a:rPr lang="en-US" kern="100" dirty="0" err="1">
                <a:effectLst/>
                <a:latin typeface="Aptos" panose="020B0004020202020204" pitchFamily="34" charset="0"/>
                <a:ea typeface="Aptos" panose="020B0004020202020204" pitchFamily="34" charset="0"/>
                <a:cs typeface="Times New Roman" panose="02020603050405020304" pitchFamily="18" charset="0"/>
              </a:rPr>
              <a:t>procesar.php</a:t>
            </a:r>
            <a:r>
              <a:rPr lang="en-US" kern="100" dirty="0">
                <a:effectLst/>
                <a:latin typeface="Aptos" panose="020B0004020202020204" pitchFamily="34" charset="0"/>
                <a:ea typeface="Aptos" panose="020B0004020202020204" pitchFamily="34" charset="0"/>
                <a:cs typeface="Times New Roman" panose="02020603050405020304" pitchFamily="18" charset="0"/>
              </a:rPr>
              <a:t>" method="POST"&gt;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label parar indicar de que trata el campo del formulario --&gt;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&lt;label for="nombre"&gt;Nombre:&lt;/label&gt;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text  para poner cuaquier texto--&gt;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&lt;input type="text" id="nombre" name="nombre" placeholder="Ingrese aquí el nombre"&gt;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&lt;br&gt;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&lt;label for="contrasena"&gt;Contraseña:&lt;/label&gt;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password  para  ocultar los caracteres --&gt;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&lt;input type="password" id="contrasena" name="contrasena" placeholder="Ingrese aquí la contraseña"&gt;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&lt;br&gt;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&lt;br&gt;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&lt;label for="comentarios"&gt;Comentarios:&lt;/label&gt;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textarea  para  crear  area de texto de varios renglones--&gt;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&lt;textarea name="comentarios" id="comentarios" cols="30" rows="6"&gt;&lt;/textarea&gt;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36381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84627D3A-7C59-2827-EEF9-866FA2644944}"/>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23437410-EE79-5259-51B2-A211473C783B}"/>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740C8C36-9AE2-4B8B-FDDB-0BAA6C9F1681}"/>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92E9CE34-D411-B9FE-506A-97CF301E75CF}"/>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0F71AEB4-BBCD-A4EC-EAA0-FD0D2D83BEFC}"/>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B51311BA-D903-F8DF-505D-22B5D75411C7}"/>
              </a:ext>
            </a:extLst>
          </p:cNvPr>
          <p:cNvSpPr txBox="1"/>
          <p:nvPr/>
        </p:nvSpPr>
        <p:spPr>
          <a:xfrm>
            <a:off x="977462" y="1618593"/>
            <a:ext cx="9353215" cy="461665"/>
          </a:xfrm>
          <a:prstGeom prst="rect">
            <a:avLst/>
          </a:prstGeom>
          <a:noFill/>
        </p:spPr>
        <p:txBody>
          <a:bodyPr wrap="square" rtlCol="0">
            <a:spAutoFit/>
          </a:bodyPr>
          <a:lstStyle/>
          <a:p>
            <a:pPr algn="ctr"/>
            <a:r>
              <a:rPr lang="es-MX" sz="2400" b="1" dirty="0"/>
              <a:t> </a:t>
            </a:r>
            <a:endParaRPr lang="es-MX" sz="1600" dirty="0"/>
          </a:p>
        </p:txBody>
      </p:sp>
      <p:sp>
        <p:nvSpPr>
          <p:cNvPr id="3" name="CuadroTexto 2">
            <a:extLst>
              <a:ext uri="{FF2B5EF4-FFF2-40B4-BE49-F238E27FC236}">
                <a16:creationId xmlns:a16="http://schemas.microsoft.com/office/drawing/2014/main" id="{F1161318-6FDA-D35F-202E-A42DF5D9BE48}"/>
              </a:ext>
            </a:extLst>
          </p:cNvPr>
          <p:cNvSpPr txBox="1"/>
          <p:nvPr/>
        </p:nvSpPr>
        <p:spPr>
          <a:xfrm>
            <a:off x="557048" y="1334814"/>
            <a:ext cx="10796752" cy="5047536"/>
          </a:xfrm>
          <a:prstGeom prst="rect">
            <a:avLst/>
          </a:prstGeom>
          <a:noFill/>
        </p:spPr>
        <p:txBody>
          <a:bodyPr wrap="square" rtlCol="0">
            <a:spAutoFit/>
          </a:bodyPr>
          <a:lstStyle/>
          <a:p>
            <a:r>
              <a:rPr lang="en-US" kern="100" dirty="0">
                <a:effectLst/>
                <a:latin typeface="Aptos" panose="020B0004020202020204" pitchFamily="34" charset="0"/>
                <a:ea typeface="Aptos" panose="020B0004020202020204" pitchFamily="34" charset="0"/>
                <a:cs typeface="Times New Roman" panose="02020603050405020304" pitchFamily="18" charset="0"/>
              </a:rPr>
              <a: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&lt;label for="</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"&gt;País:&lt;/label&gt;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select  para  crear  lista a seleccionar--&gt;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&lt;select name="</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 id="</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r>
              <a:rPr lang="es-MX" kern="100" dirty="0">
                <a:effectLst/>
                <a:latin typeface="Aptos" panose="020B0004020202020204" pitchFamily="34" charset="0"/>
                <a:ea typeface="Aptos" panose="020B0004020202020204" pitchFamily="34" charset="0"/>
                <a:cs typeface="Times New Roman" panose="02020603050405020304" pitchFamily="18" charset="0"/>
              </a:rPr>
              <a:t>&lt;option value=""&gt;--Selecciona un país--&lt;/option&gt;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value="usa"&gt;Estados unidos&lt;/option&gt;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value="canada"&gt;Canada&lt;/option&gt;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value="mexico"&gt;México&lt;/option&gt;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&lt;/select&gt;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&lt;label for="</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"&gt;País:&lt;/label&gt;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&lt;! --  Etiqueta select  para  crear  lista a seleccionar agregamos el atributo multiple poder seleccionar varias--&gt;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&lt;select name="</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 id="</a:t>
            </a:r>
            <a:r>
              <a:rPr lang="en-US" kern="100" dirty="0" err="1">
                <a:effectLst/>
                <a:latin typeface="Aptos" panose="020B0004020202020204" pitchFamily="34" charset="0"/>
                <a:ea typeface="Aptos" panose="020B0004020202020204" pitchFamily="34" charset="0"/>
                <a:cs typeface="Times New Roman" panose="02020603050405020304" pitchFamily="18" charset="0"/>
              </a:rPr>
              <a:t>pais</a:t>
            </a:r>
            <a:r>
              <a:rPr lang="en-US" kern="100" dirty="0">
                <a:effectLst/>
                <a:latin typeface="Aptos" panose="020B0004020202020204" pitchFamily="34" charset="0"/>
                <a:ea typeface="Aptos" panose="020B0004020202020204" pitchFamily="34" charset="0"/>
                <a:cs typeface="Times New Roman" panose="02020603050405020304" pitchFamily="18" charset="0"/>
              </a:rPr>
              <a:t>"  multiple&gt;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r>
              <a:rPr lang="es-MX" kern="100" dirty="0">
                <a:effectLst/>
                <a:latin typeface="Aptos" panose="020B0004020202020204" pitchFamily="34" charset="0"/>
                <a:ea typeface="Aptos" panose="020B0004020202020204" pitchFamily="34" charset="0"/>
                <a:cs typeface="Times New Roman" panose="02020603050405020304" pitchFamily="18" charset="0"/>
              </a:rPr>
              <a:t>&lt;option value=""&gt;Selecciona un país&lt;/option&gt;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value="usa"&gt;Estados unidos&lt;/option&gt;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value="canada"&gt;Canada&lt;/option&gt;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&lt;option value="mexico"&gt;México&lt;/option&gt;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&lt;/select&gt;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223630674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2">
          <a:extLst>
            <a:ext uri="{FF2B5EF4-FFF2-40B4-BE49-F238E27FC236}">
              <a16:creationId xmlns:a16="http://schemas.microsoft.com/office/drawing/2014/main" id="{306F3F32-7CB2-B09A-F98A-9D19E62067F8}"/>
            </a:ext>
          </a:extLst>
        </p:cNvPr>
        <p:cNvGrpSpPr/>
        <p:nvPr/>
      </p:nvGrpSpPr>
      <p:grpSpPr>
        <a:xfrm>
          <a:off x="0" y="0"/>
          <a:ext cx="0" cy="0"/>
          <a:chOff x="0" y="0"/>
          <a:chExt cx="0" cy="0"/>
        </a:xfrm>
      </p:grpSpPr>
      <p:sp>
        <p:nvSpPr>
          <p:cNvPr id="133" name="Google Shape;133;g2a7528faee4_0_27">
            <a:extLst>
              <a:ext uri="{FF2B5EF4-FFF2-40B4-BE49-F238E27FC236}">
                <a16:creationId xmlns:a16="http://schemas.microsoft.com/office/drawing/2014/main" id="{22E8792A-213C-5646-DB24-0E6384E0544A}"/>
              </a:ext>
            </a:extLst>
          </p:cNvPr>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a:bodyPr>
          <a:lstStyle/>
          <a:p>
            <a:pPr marL="114300" indent="0">
              <a:buNone/>
            </a:pPr>
            <a:endParaRPr lang="es-MX" sz="1600" dirty="0">
              <a:effectLst/>
              <a:latin typeface="Helvetica" pitchFamily="2" charset="0"/>
            </a:endParaRP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a:extLst>
              <a:ext uri="{FF2B5EF4-FFF2-40B4-BE49-F238E27FC236}">
                <a16:creationId xmlns:a16="http://schemas.microsoft.com/office/drawing/2014/main" id="{35FC98BA-16FC-E721-68AD-060EC0BD1A89}"/>
              </a:ext>
            </a:extLst>
          </p:cNvPr>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a:extLst>
              <a:ext uri="{FF2B5EF4-FFF2-40B4-BE49-F238E27FC236}">
                <a16:creationId xmlns:a16="http://schemas.microsoft.com/office/drawing/2014/main" id="{E46A01AC-2E0F-0E23-3EDB-FCAE2AAAF2D8}"/>
              </a:ext>
            </a:extLst>
          </p:cNvPr>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Etiquetas</a:t>
            </a:r>
            <a:endParaRPr b="1" dirty="0">
              <a:solidFill>
                <a:schemeClr val="lt1"/>
              </a:solidFill>
            </a:endParaRPr>
          </a:p>
        </p:txBody>
      </p:sp>
      <p:pic>
        <p:nvPicPr>
          <p:cNvPr id="136" name="Google Shape;136;g2a7528faee4_0_27">
            <a:extLst>
              <a:ext uri="{FF2B5EF4-FFF2-40B4-BE49-F238E27FC236}">
                <a16:creationId xmlns:a16="http://schemas.microsoft.com/office/drawing/2014/main" id="{5E0AC3CE-39F2-15FC-B07C-193ED51C01A6}"/>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
        <p:nvSpPr>
          <p:cNvPr id="2" name="CuadroTexto 1">
            <a:extLst>
              <a:ext uri="{FF2B5EF4-FFF2-40B4-BE49-F238E27FC236}">
                <a16:creationId xmlns:a16="http://schemas.microsoft.com/office/drawing/2014/main" id="{3DE977A0-385E-DC8B-9531-8BFD74447C07}"/>
              </a:ext>
            </a:extLst>
          </p:cNvPr>
          <p:cNvSpPr txBox="1"/>
          <p:nvPr/>
        </p:nvSpPr>
        <p:spPr>
          <a:xfrm>
            <a:off x="977462" y="1441132"/>
            <a:ext cx="9353215" cy="5416868"/>
          </a:xfrm>
          <a:prstGeom prst="rect">
            <a:avLst/>
          </a:prstGeom>
          <a:noFill/>
        </p:spPr>
        <p:txBody>
          <a:bodyPr wrap="square" rtlCol="0">
            <a:spAutoFit/>
          </a:bodyPr>
          <a:lstStyle/>
          <a:p>
            <a:r>
              <a:rPr lang="es-MX" kern="100" dirty="0">
                <a:effectLst/>
                <a:latin typeface="Aptos" panose="020B0004020202020204" pitchFamily="34" charset="0"/>
                <a:ea typeface="Aptos" panose="020B0004020202020204" pitchFamily="34" charset="0"/>
                <a:cs typeface="Times New Roman" panose="02020603050405020304" pitchFamily="18" charset="0"/>
              </a:rPr>
              <a:t>&lt;br&gt;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&lt;label for="archivo"&gt;Cargar Archivo:&lt;/label&gt;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file  para  anexar   un archivo--&gt;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&lt;input type="file" id="</a:t>
            </a:r>
            <a:r>
              <a:rPr lang="en-US" kern="100" dirty="0" err="1">
                <a:effectLst/>
                <a:latin typeface="Aptos" panose="020B0004020202020204" pitchFamily="34" charset="0"/>
                <a:ea typeface="Aptos" panose="020B0004020202020204" pitchFamily="34" charset="0"/>
                <a:cs typeface="Times New Roman" panose="02020603050405020304" pitchFamily="18" charset="0"/>
              </a:rPr>
              <a:t>archivo</a:t>
            </a:r>
            <a:r>
              <a:rPr lang="en-US" kern="100" dirty="0">
                <a:effectLst/>
                <a:latin typeface="Aptos" panose="020B0004020202020204" pitchFamily="34" charset="0"/>
                <a:ea typeface="Aptos" panose="020B0004020202020204" pitchFamily="34" charset="0"/>
                <a:cs typeface="Times New Roman" panose="02020603050405020304" pitchFamily="18" charset="0"/>
              </a:rPr>
              <a:t>" name="</a:t>
            </a:r>
            <a:r>
              <a:rPr lang="en-US" kern="100" dirty="0" err="1">
                <a:effectLst/>
                <a:latin typeface="Aptos" panose="020B0004020202020204" pitchFamily="34" charset="0"/>
                <a:ea typeface="Aptos" panose="020B0004020202020204" pitchFamily="34" charset="0"/>
                <a:cs typeface="Times New Roman" panose="02020603050405020304" pitchFamily="18" charset="0"/>
              </a:rPr>
              <a:t>archivo</a:t>
            </a:r>
            <a:r>
              <a:rPr lang="en-US" kern="100" dirty="0">
                <a:effectLst/>
                <a:latin typeface="Aptos" panose="020B0004020202020204" pitchFamily="34" charset="0"/>
                <a:ea typeface="Aptos" panose="020B0004020202020204" pitchFamily="34" charset="0"/>
                <a:cs typeface="Times New Roman" panose="02020603050405020304" pitchFamily="18" charset="0"/>
              </a:rPr>
              <a:t>" &gt;    </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&lt;label for="sitio-web"&gt;Sitio Web:&lt;/label&gt;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url  para  solo permite  solo escribir  una direccion web--&gt;</a:t>
            </a:r>
          </a:p>
          <a:p>
            <a:r>
              <a:rPr lang="en-US" kern="100" dirty="0">
                <a:effectLst/>
                <a:latin typeface="Aptos" panose="020B0004020202020204" pitchFamily="34" charset="0"/>
                <a:ea typeface="Aptos" panose="020B0004020202020204" pitchFamily="34" charset="0"/>
                <a:cs typeface="Times New Roman" panose="02020603050405020304" pitchFamily="18" charset="0"/>
              </a:rPr>
              <a:t>    &lt;input type="</a:t>
            </a:r>
            <a:r>
              <a:rPr lang="en-US" kern="100" dirty="0" err="1">
                <a:effectLst/>
                <a:latin typeface="Aptos" panose="020B0004020202020204" pitchFamily="34" charset="0"/>
                <a:ea typeface="Aptos" panose="020B0004020202020204" pitchFamily="34" charset="0"/>
                <a:cs typeface="Times New Roman" panose="02020603050405020304" pitchFamily="18" charset="0"/>
              </a:rPr>
              <a:t>url</a:t>
            </a:r>
            <a:r>
              <a:rPr lang="en-US" kern="100" dirty="0">
                <a:effectLst/>
                <a:latin typeface="Aptos" panose="020B0004020202020204" pitchFamily="34" charset="0"/>
                <a:ea typeface="Aptos" panose="020B0004020202020204" pitchFamily="34" charset="0"/>
                <a:cs typeface="Times New Roman" panose="02020603050405020304" pitchFamily="18" charset="0"/>
              </a:rPr>
              <a:t>" id="sitio-web" name="sitio-web" placeholder="https://</a:t>
            </a:r>
            <a:r>
              <a:rPr lang="en-US" kern="100" dirty="0" err="1">
                <a:effectLst/>
                <a:latin typeface="Aptos" panose="020B0004020202020204" pitchFamily="34" charset="0"/>
                <a:ea typeface="Aptos" panose="020B0004020202020204" pitchFamily="34" charset="0"/>
                <a:cs typeface="Times New Roman" panose="02020603050405020304" pitchFamily="18" charset="0"/>
              </a:rPr>
              <a:t>www.ejemplo.com</a:t>
            </a:r>
            <a:r>
              <a:rPr lang="en-US" kern="100" dirty="0">
                <a:effectLst/>
                <a:latin typeface="Aptos" panose="020B0004020202020204" pitchFamily="34" charset="0"/>
                <a:ea typeface="Aptos" panose="020B0004020202020204" pitchFamily="34" charset="0"/>
                <a:cs typeface="Times New Roman" panose="02020603050405020304" pitchFamily="18" charset="0"/>
              </a:rPr>
              <a:t>"&gt;&lt;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r>
              <a:rPr lang="es-MX" kern="100" dirty="0">
                <a:effectLst/>
                <a:latin typeface="Aptos" panose="020B0004020202020204" pitchFamily="34" charset="0"/>
                <a:ea typeface="Aptos" panose="020B0004020202020204" pitchFamily="34" charset="0"/>
                <a:cs typeface="Times New Roman" panose="02020603050405020304" pitchFamily="18" charset="0"/>
              </a:rPr>
              <a:t>&lt;br&gt;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&lt;label for="puntuacion"&gt;Puntuación:&lt;/label&gt;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range  para poner un rango de una serie de numeros  --&gt;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&lt;input type="range" id="</a:t>
            </a:r>
            <a:r>
              <a:rPr lang="en-US" kern="100" dirty="0" err="1">
                <a:effectLst/>
                <a:latin typeface="Aptos" panose="020B0004020202020204" pitchFamily="34" charset="0"/>
                <a:ea typeface="Aptos" panose="020B0004020202020204" pitchFamily="34" charset="0"/>
                <a:cs typeface="Times New Roman" panose="02020603050405020304" pitchFamily="18" charset="0"/>
              </a:rPr>
              <a:t>puntuacion</a:t>
            </a:r>
            <a:r>
              <a:rPr lang="en-US" kern="100" dirty="0">
                <a:effectLst/>
                <a:latin typeface="Aptos" panose="020B0004020202020204" pitchFamily="34" charset="0"/>
                <a:ea typeface="Aptos" panose="020B0004020202020204" pitchFamily="34" charset="0"/>
                <a:cs typeface="Times New Roman" panose="02020603050405020304" pitchFamily="18" charset="0"/>
              </a:rPr>
              <a:t>" name="</a:t>
            </a:r>
            <a:r>
              <a:rPr lang="en-US" kern="100" dirty="0" err="1">
                <a:effectLst/>
                <a:latin typeface="Aptos" panose="020B0004020202020204" pitchFamily="34" charset="0"/>
                <a:ea typeface="Aptos" panose="020B0004020202020204" pitchFamily="34" charset="0"/>
                <a:cs typeface="Times New Roman" panose="02020603050405020304" pitchFamily="18" charset="0"/>
              </a:rPr>
              <a:t>puntuacion</a:t>
            </a:r>
            <a:r>
              <a:rPr lang="en-US" kern="100" dirty="0">
                <a:effectLst/>
                <a:latin typeface="Aptos" panose="020B0004020202020204" pitchFamily="34" charset="0"/>
                <a:ea typeface="Aptos" panose="020B0004020202020204" pitchFamily="34" charset="0"/>
                <a:cs typeface="Times New Roman" panose="02020603050405020304" pitchFamily="18" charset="0"/>
              </a:rPr>
              <a:t>" min="1" max="30"&gt;&lt;</a:t>
            </a:r>
            <a:r>
              <a:rPr lang="en-US" kern="100" dirty="0" err="1">
                <a:effectLst/>
                <a:latin typeface="Aptos" panose="020B0004020202020204" pitchFamily="34" charset="0"/>
                <a:ea typeface="Aptos" panose="020B0004020202020204" pitchFamily="34" charset="0"/>
                <a:cs typeface="Times New Roman" panose="02020603050405020304" pitchFamily="18" charset="0"/>
              </a:rPr>
              <a:t>br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br>
              <a:rPr lang="en-US" kern="100" dirty="0">
                <a:effectLst/>
                <a:latin typeface="Aptos" panose="020B0004020202020204" pitchFamily="34" charset="0"/>
                <a:ea typeface="Aptos" panose="020B0004020202020204" pitchFamily="34" charset="0"/>
                <a:cs typeface="Times New Roman" panose="02020603050405020304" pitchFamily="18" charset="0"/>
              </a:rPr>
            </a:b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hidden  para enviar un campo oculto no es visible al cliente--&gt;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&lt;input type="hidden" id="codigo-secreto" name="codigo-secreto" value="123456"&gt;&lt;br&gt;</a:t>
            </a:r>
            <a:br>
              <a:rPr lang="es-MX" kern="100" dirty="0">
                <a:effectLst/>
                <a:latin typeface="Aptos" panose="020B0004020202020204" pitchFamily="34" charset="0"/>
                <a:ea typeface="Aptos" panose="020B0004020202020204" pitchFamily="34" charset="0"/>
                <a:cs typeface="Times New Roman" panose="02020603050405020304" pitchFamily="18" charset="0"/>
              </a:rPr>
            </a:b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   &lt;! --  Etiqueta input de tipo submit para procesar el formulario  no crea un boton --&gt;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&lt;input type="submit" value="</a:t>
            </a:r>
            <a:r>
              <a:rPr lang="en-US" kern="100" dirty="0" err="1">
                <a:effectLst/>
                <a:latin typeface="Aptos" panose="020B0004020202020204" pitchFamily="34" charset="0"/>
                <a:ea typeface="Aptos" panose="020B0004020202020204" pitchFamily="34" charset="0"/>
                <a:cs typeface="Times New Roman" panose="02020603050405020304" pitchFamily="18" charset="0"/>
              </a:rPr>
              <a:t>Enviar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s-MX" kern="100" dirty="0">
                <a:effectLst/>
                <a:latin typeface="Aptos" panose="020B0004020202020204" pitchFamily="34" charset="0"/>
                <a:ea typeface="Aptos" panose="020B0004020202020204" pitchFamily="34" charset="0"/>
                <a:cs typeface="Times New Roman" panose="02020603050405020304" pitchFamily="18" charset="0"/>
              </a:rPr>
              <a:t>&lt;! --  Etiqueta input de tipo reset  este campo nos reseta a los valores  por defaul del formulario --&gt;</a:t>
            </a:r>
          </a:p>
          <a:p>
            <a:r>
              <a:rPr lang="es-MX" kern="100" dirty="0">
                <a:effectLst/>
                <a:latin typeface="Aptos" panose="020B0004020202020204" pitchFamily="34" charset="0"/>
                <a:ea typeface="Aptos" panose="020B0004020202020204" pitchFamily="34" charset="0"/>
                <a:cs typeface="Times New Roman" panose="02020603050405020304" pitchFamily="18" charset="0"/>
              </a:rPr>
              <a:t>    </a:t>
            </a:r>
            <a:r>
              <a:rPr lang="en-US" kern="100" dirty="0">
                <a:effectLst/>
                <a:latin typeface="Aptos" panose="020B0004020202020204" pitchFamily="34" charset="0"/>
                <a:ea typeface="Aptos" panose="020B0004020202020204" pitchFamily="34" charset="0"/>
                <a:cs typeface="Times New Roman" panose="02020603050405020304" pitchFamily="18" charset="0"/>
              </a:rPr>
              <a:t>&lt;input type="reset" value="</a:t>
            </a:r>
            <a:r>
              <a:rPr lang="en-US" kern="100" dirty="0" err="1">
                <a:effectLst/>
                <a:latin typeface="Aptos" panose="020B0004020202020204" pitchFamily="34" charset="0"/>
                <a:ea typeface="Aptos" panose="020B0004020202020204" pitchFamily="34" charset="0"/>
                <a:cs typeface="Times New Roman" panose="02020603050405020304" pitchFamily="18" charset="0"/>
              </a:rPr>
              <a:t>Restablecer</a:t>
            </a:r>
            <a:r>
              <a:rPr lang="en-US" kern="100" dirty="0">
                <a:effectLst/>
                <a:latin typeface="Aptos" panose="020B0004020202020204" pitchFamily="34" charset="0"/>
                <a:ea typeface="Aptos" panose="020B0004020202020204" pitchFamily="34" charset="0"/>
                <a:cs typeface="Times New Roman" panose="02020603050405020304" pitchFamily="18" charset="0"/>
              </a:rPr>
              <a:t>"&gt;</a:t>
            </a:r>
            <a:endParaRPr lang="es-MX" kern="100" dirty="0">
              <a:effectLst/>
              <a:latin typeface="Aptos" panose="020B0004020202020204" pitchFamily="34" charset="0"/>
              <a:ea typeface="Aptos" panose="020B0004020202020204" pitchFamily="34" charset="0"/>
              <a:cs typeface="Times New Roman" panose="02020603050405020304" pitchFamily="18" charset="0"/>
            </a:endParaRPr>
          </a:p>
          <a:p>
            <a:r>
              <a:rPr lang="en-US" kern="100" dirty="0">
                <a:effectLst/>
                <a:latin typeface="Aptos" panose="020B0004020202020204" pitchFamily="34" charset="0"/>
                <a:ea typeface="Aptos" panose="020B0004020202020204" pitchFamily="34" charset="0"/>
                <a:cs typeface="Times New Roman" panose="02020603050405020304" pitchFamily="18" charset="0"/>
              </a:rPr>
              <a:t>  </a:t>
            </a:r>
            <a:r>
              <a:rPr lang="es-MX" kern="100" dirty="0">
                <a:effectLst/>
                <a:latin typeface="Aptos" panose="020B0004020202020204" pitchFamily="34" charset="0"/>
                <a:ea typeface="Aptos" panose="020B0004020202020204" pitchFamily="34" charset="0"/>
                <a:cs typeface="Times New Roman" panose="02020603050405020304" pitchFamily="18" charset="0"/>
              </a:rPr>
              <a:t>&lt;/form&gt;</a:t>
            </a:r>
          </a:p>
          <a:p>
            <a:pPr algn="ctr"/>
            <a:r>
              <a:rPr lang="es-MX" sz="2400" b="1" dirty="0"/>
              <a:t> </a:t>
            </a:r>
            <a:endParaRPr lang="es-MX" sz="1600" dirty="0"/>
          </a:p>
        </p:txBody>
      </p:sp>
    </p:spTree>
    <p:extLst>
      <p:ext uri="{BB962C8B-B14F-4D97-AF65-F5344CB8AC3E}">
        <p14:creationId xmlns:p14="http://schemas.microsoft.com/office/powerpoint/2010/main" val="34162115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g2a7528faee4_0_9"/>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49580"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Compatibilidad con Navegadores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Los navegadores web interpretan y muestran páginas HTML, lo que garantiza la accesibilidad en diferentes dispositivos y plataformas.</a:t>
            </a:r>
          </a:p>
          <a:p>
            <a:pPr marL="449580"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Jerarquía de Elementos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Los elementos HTML se organizan en una estructura jerárquica, con elementos anidados dentro de otros para definir la relación y el contenido.</a:t>
            </a:r>
          </a:p>
          <a:p>
            <a:pPr marL="449580"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Versiones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HTML ha tenido varias versiones a lo largo de los años, siendo HTML5 la versión más reciente y ampliamente utilizada.</a:t>
            </a:r>
          </a:p>
          <a:p>
            <a:pPr marL="449580" algn="just"/>
            <a:r>
              <a:rPr lang="es-MX" sz="1800" b="1" kern="100" dirty="0">
                <a:effectLst/>
                <a:latin typeface="Aptos" panose="020B0004020202020204" pitchFamily="34" charset="0"/>
                <a:ea typeface="Aptos" panose="020B0004020202020204" pitchFamily="34" charset="0"/>
                <a:cs typeface="Times New Roman" panose="02020603050405020304" pitchFamily="18" charset="0"/>
              </a:rPr>
              <a:t>Etiquetas y Atributos:</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Las etiquetas HTML se utilizan para marcar el inicio y el final de los elementos, y los atributos se utilizan para proporcionar información adicional sobre los elementos.</a:t>
            </a:r>
          </a:p>
          <a:p>
            <a:r>
              <a:rPr lang="es-MX" sz="1800" b="1" dirty="0">
                <a:effectLst/>
                <a:latin typeface="Aptos" panose="020B0004020202020204" pitchFamily="34" charset="0"/>
                <a:ea typeface="Aptos" panose="020B0004020202020204" pitchFamily="34" charset="0"/>
                <a:cs typeface="Times New Roman" panose="02020603050405020304" pitchFamily="18" charset="0"/>
              </a:rPr>
              <a:t>Fundamental para la Web:</a:t>
            </a:r>
            <a:r>
              <a:rPr lang="es-MX" sz="1800" dirty="0">
                <a:effectLst/>
                <a:latin typeface="Aptos" panose="020B0004020202020204" pitchFamily="34" charset="0"/>
                <a:ea typeface="Aptos" panose="020B0004020202020204" pitchFamily="34" charset="0"/>
                <a:cs typeface="Times New Roman" panose="02020603050405020304" pitchFamily="18" charset="0"/>
              </a:rPr>
              <a:t> HTML es fundamental para la creación de páginas web y proporciona la base sobre la cual se pueden agregar estilos con CSS y funcionalidad con JavaScript, formando así una página web completa y rica en contenido.</a:t>
            </a:r>
            <a:endParaRPr dirty="0"/>
          </a:p>
        </p:txBody>
      </p:sp>
      <p:sp>
        <p:nvSpPr>
          <p:cNvPr id="110" name="Google Shape;110;g2a7528faee4_0_9"/>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1" name="Google Shape;111;g2a7528faee4_0_9"/>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MX" b="1" dirty="0">
                <a:solidFill>
                  <a:schemeClr val="lt1"/>
                </a:solidFill>
              </a:rPr>
              <a:t>Introducción</a:t>
            </a:r>
            <a:endParaRPr b="1" dirty="0">
              <a:solidFill>
                <a:schemeClr val="lt1"/>
              </a:solidFill>
            </a:endParaRPr>
          </a:p>
        </p:txBody>
      </p:sp>
      <p:pic>
        <p:nvPicPr>
          <p:cNvPr id="112" name="Google Shape;112;g2a7528faee4_0_9"/>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g2a7528faee4_0_1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Internet: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Es una red de computadoras que se encuentran interconectadas a nivel mundial para compartir información. Se trata de un conjunto de equipos que se relacionan entre sí través de la utilización de un lenguaje universal. La interconexión de Internet se logra mediante diversos protocolos y servicios. </a:t>
            </a: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un Protocolo:</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Un protocolo es un conjunto de reglas que las  computadoras o dispositivos moviles siguen para comunicarse en Internet.   </a:t>
            </a: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el Protocolo TCP/IP: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La definición de TCP/IP es la identificación del grupo de protocolos de red que hacen posible la transferencia de datos en redes, entre equipos informáticos e internet. Las siglas TCP/IP hacen referencia a este grupo de protocolos:</a:t>
            </a:r>
          </a:p>
          <a:p>
            <a:pPr marL="800100" lvl="1" algn="just">
              <a:buFont typeface="Aptos" panose="020B0004020202020204" pitchFamily="34" charset="0"/>
              <a:buChar char="•"/>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TCP</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es el Protocolo de Control de Transmisión que permite establecer una conexión y el intercambio de datos entre dos anfitriones. Este protocolo proporciona un transporte fiable de datos.</a:t>
            </a:r>
          </a:p>
          <a:p>
            <a:pPr marL="800100" lvl="1" algn="just">
              <a:buFont typeface="Aptos" panose="020B0004020202020204" pitchFamily="34" charset="0"/>
              <a:buChar char="•"/>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IP</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o protocolo de internet, utiliza direcciones series de cuatro octetos con formato de punto decimal (como por ejemplo 75.4.160.25). Este protocolo lleva los datos a otras máquinas de la red.</a:t>
            </a:r>
          </a:p>
          <a:p>
            <a:pPr marL="177800" lvl="0" indent="0" algn="l" rtl="0">
              <a:lnSpc>
                <a:spcPct val="90000"/>
              </a:lnSpc>
              <a:spcBef>
                <a:spcPts val="0"/>
              </a:spcBef>
              <a:spcAft>
                <a:spcPts val="0"/>
              </a:spcAft>
              <a:buClr>
                <a:schemeClr val="dk1"/>
              </a:buClr>
              <a:buSzPts val="2800"/>
              <a:buNone/>
            </a:pPr>
            <a:endParaRPr dirty="0"/>
          </a:p>
        </p:txBody>
      </p:sp>
      <p:sp>
        <p:nvSpPr>
          <p:cNvPr id="118" name="Google Shape;118;g2a7528faee4_0_15"/>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9" name="Google Shape;119;g2a7528faee4_0_15"/>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s-MX" b="1" dirty="0">
                <a:solidFill>
                  <a:schemeClr val="lt1"/>
                </a:solidFill>
              </a:rPr>
              <a:t>Introducción</a:t>
            </a:r>
            <a:endParaRPr b="1" dirty="0">
              <a:solidFill>
                <a:schemeClr val="lt1"/>
              </a:solidFill>
            </a:endParaRPr>
          </a:p>
        </p:txBody>
      </p:sp>
      <p:pic>
        <p:nvPicPr>
          <p:cNvPr id="120" name="Google Shape;120;g2a7528faee4_0_15"/>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g2a7528faee4_0_21"/>
          <p:cNvSpPr txBox="1">
            <a:spLocks noGrp="1"/>
          </p:cNvSpPr>
          <p:nvPr>
            <p:ph type="body" idx="1"/>
          </p:nvPr>
        </p:nvSpPr>
        <p:spPr>
          <a:xfrm>
            <a:off x="838200" y="1825625"/>
            <a:ext cx="10515600" cy="4020539"/>
          </a:xfrm>
          <a:prstGeom prst="rect">
            <a:avLst/>
          </a:prstGeom>
          <a:noFill/>
          <a:ln>
            <a:noFill/>
          </a:ln>
        </p:spPr>
        <p:txBody>
          <a:bodyPr spcFirstLastPara="1" wrap="square" lIns="91425" tIns="45700" rIns="91425" bIns="45700" anchor="t" anchorCtr="0">
            <a:normAutofit/>
          </a:bodyPr>
          <a:lstStyle/>
          <a:p>
            <a:pPr marL="177800" indent="0">
              <a:spcBef>
                <a:spcPts val="0"/>
              </a:spcBef>
              <a:buSzPts val="2800"/>
              <a:buNone/>
            </a:pPr>
            <a:br>
              <a:rPr lang="es-MX" sz="1800" b="1" kern="100" dirty="0">
                <a:effectLst/>
                <a:latin typeface="Aptos" panose="020B0004020202020204" pitchFamily="34" charset="0"/>
                <a:ea typeface="Aptos" panose="020B0004020202020204" pitchFamily="34" charset="0"/>
                <a:cs typeface="Times New Roman" panose="02020603050405020304" pitchFamily="18" charset="0"/>
              </a:rPr>
            </a:br>
            <a:br>
              <a:rPr lang="es-MX" sz="1800" b="1" kern="100" dirty="0">
                <a:effectLst/>
                <a:latin typeface="Aptos" panose="020B0004020202020204" pitchFamily="34" charset="0"/>
                <a:ea typeface="Aptos" panose="020B0004020202020204" pitchFamily="34" charset="0"/>
                <a:cs typeface="Times New Roman" panose="02020603050405020304" pitchFamily="18" charset="0"/>
              </a:rPr>
            </a:b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HTTP y HTTPS: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El Protocolo de transferencia de hipertexto (HTTP) y   El protocolo de transferencia de hipertexto seguro (HTTPS) </a:t>
            </a:r>
          </a:p>
          <a:p>
            <a:pPr marL="177800" indent="0">
              <a:spcBef>
                <a:spcPts val="0"/>
              </a:spcBef>
              <a:buSzPts val="2800"/>
              <a:buNone/>
            </a:pP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marL="177800" lvl="0" indent="0" algn="l" rtl="0">
              <a:lnSpc>
                <a:spcPct val="90000"/>
              </a:lnSpc>
              <a:spcBef>
                <a:spcPts val="0"/>
              </a:spcBef>
              <a:spcAft>
                <a:spcPts val="0"/>
              </a:spcAft>
              <a:buClr>
                <a:schemeClr val="dk1"/>
              </a:buClr>
              <a:buSzPts val="2800"/>
              <a:buNone/>
            </a:pPr>
            <a:endParaRPr lang="es-ES" dirty="0"/>
          </a:p>
          <a:p>
            <a:pPr marL="177800" indent="0">
              <a:spcBef>
                <a:spcPts val="0"/>
              </a:spcBef>
              <a:buSzPts val="2800"/>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un DNS: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El sistema de nombres de dominio (DNS) es el componente del protocolo estándar de Internet responsable de convertir los nombres de dominio fáciles de usar en las direcciones de protocolo de Internet (IP) que emplean las computadoras para identificarse entre sí en la red.</a:t>
            </a:r>
          </a:p>
          <a:p>
            <a:pPr marL="177800" indent="0">
              <a:spcBef>
                <a:spcPts val="0"/>
              </a:spcBef>
              <a:buSzPts val="2800"/>
              <a:buNone/>
            </a:pPr>
            <a:endParaRPr lang="es-MX" sz="1800" kern="100" dirty="0">
              <a:latin typeface="Aptos" panose="020B0004020202020204" pitchFamily="34" charset="0"/>
              <a:ea typeface="Aptos" panose="020B0004020202020204" pitchFamily="34" charset="0"/>
              <a:cs typeface="Times New Roman" panose="02020603050405020304" pitchFamily="18" charset="0"/>
            </a:endParaRP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Cliente y Servidor:</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Un cliente es un dispositivo (navegador) que solicita información, a traves una página web. Un servidor es un esquipo de computo  que almacena y entrega esa información a los clientes cuando lo solicitan.</a:t>
            </a:r>
          </a:p>
          <a:p>
            <a:pPr marL="114300" indent="0" algn="jus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177800" lvl="0" indent="0" algn="l" rtl="0">
              <a:lnSpc>
                <a:spcPct val="90000"/>
              </a:lnSpc>
              <a:spcBef>
                <a:spcPts val="0"/>
              </a:spcBef>
              <a:spcAft>
                <a:spcPts val="0"/>
              </a:spcAft>
              <a:buClr>
                <a:schemeClr val="dk1"/>
              </a:buClr>
              <a:buSzPts val="2800"/>
              <a:buNone/>
            </a:pPr>
            <a:endParaRPr dirty="0"/>
          </a:p>
        </p:txBody>
      </p:sp>
      <p:sp>
        <p:nvSpPr>
          <p:cNvPr id="126" name="Google Shape;126;g2a7528faee4_0_21"/>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7" name="Google Shape;127;g2a7528faee4_0_21"/>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Introducción</a:t>
            </a:r>
            <a:endParaRPr b="1" dirty="0">
              <a:solidFill>
                <a:schemeClr val="lt1"/>
              </a:solidFill>
            </a:endParaRPr>
          </a:p>
        </p:txBody>
      </p:sp>
      <p:pic>
        <p:nvPicPr>
          <p:cNvPr id="128" name="Google Shape;128;g2a7528faee4_0_21"/>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4">
          <a:extLst>
            <a:ext uri="{FF2B5EF4-FFF2-40B4-BE49-F238E27FC236}">
              <a16:creationId xmlns:a16="http://schemas.microsoft.com/office/drawing/2014/main" id="{42EBFECF-1AC8-9B99-3615-56C5E8187774}"/>
            </a:ext>
          </a:extLst>
        </p:cNvPr>
        <p:cNvGrpSpPr/>
        <p:nvPr/>
      </p:nvGrpSpPr>
      <p:grpSpPr>
        <a:xfrm>
          <a:off x="0" y="0"/>
          <a:ext cx="0" cy="0"/>
          <a:chOff x="0" y="0"/>
          <a:chExt cx="0" cy="0"/>
        </a:xfrm>
      </p:grpSpPr>
      <p:sp>
        <p:nvSpPr>
          <p:cNvPr id="125" name="Google Shape;125;g2a7528faee4_0_21">
            <a:extLst>
              <a:ext uri="{FF2B5EF4-FFF2-40B4-BE49-F238E27FC236}">
                <a16:creationId xmlns:a16="http://schemas.microsoft.com/office/drawing/2014/main" id="{4BCDEC10-6AC2-56A4-8738-BC5E400F8A8D}"/>
              </a:ext>
            </a:extLst>
          </p:cNvPr>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114300" indent="0" algn="jus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Cómo Funciona un Sitio o Página Web</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Un Sitio Web es un conjunto de archivos digitales almacenados en un servidor que se muestran en el navegador(cliente) de un usuario cuando se solicita su acceso. El navegador procesa los archivos y muestra la información de la página en pantalla.</a:t>
            </a:r>
          </a:p>
          <a:p>
            <a:pPr marL="114300" indent="0" algn="just">
              <a:buNone/>
            </a:pP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Lenguajes de Programación:</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 Es un lenguaje informático especialmente diseñado para describir el conjunto de acciones consecutivas o instrucciones que un equipo informático debe ejecutar.  Por PHP, javascript Python, C#,  html * , css * ..</a:t>
            </a:r>
          </a:p>
          <a:p>
            <a:pPr marL="114300" indent="0" algn="just">
              <a:buNone/>
            </a:pPr>
            <a:r>
              <a:rPr lang="es-MX" sz="1800" kern="100" dirty="0">
                <a:effectLst/>
                <a:latin typeface="Aptos" panose="020B0004020202020204" pitchFamily="34" charset="0"/>
                <a:ea typeface="Aptos" panose="020B0004020202020204" pitchFamily="34" charset="0"/>
                <a:cs typeface="Times New Roman" panose="02020603050405020304" pitchFamily="18" charset="0"/>
              </a:rPr>
              <a:t> </a:t>
            </a:r>
          </a:p>
          <a:p>
            <a:pPr marL="114300" indent="0" algn="just">
              <a:buNone/>
            </a:pPr>
            <a:r>
              <a:rPr lang="es-MX" sz="1800" b="1" kern="100" dirty="0">
                <a:effectLst/>
                <a:latin typeface="Aptos" panose="020B0004020202020204" pitchFamily="34" charset="0"/>
                <a:ea typeface="Aptos" panose="020B0004020202020204" pitchFamily="34" charset="0"/>
                <a:cs typeface="Times New Roman" panose="02020603050405020304" pitchFamily="18" charset="0"/>
              </a:rPr>
              <a:t>Qué es Diseño Responsivo: </a:t>
            </a:r>
            <a:r>
              <a:rPr lang="es-MX" sz="1800" kern="100" dirty="0">
                <a:effectLst/>
                <a:latin typeface="Aptos" panose="020B0004020202020204" pitchFamily="34" charset="0"/>
                <a:ea typeface="Aptos" panose="020B0004020202020204" pitchFamily="34" charset="0"/>
                <a:cs typeface="Times New Roman" panose="02020603050405020304" pitchFamily="18" charset="0"/>
              </a:rPr>
              <a:t>El diseño responsivo es como realizar  sitios web que se adapten a las diferentes patallas de los diferentes dipositivos </a:t>
            </a:r>
          </a:p>
          <a:p>
            <a:pPr marL="177800" indent="0">
              <a:spcBef>
                <a:spcPts val="0"/>
              </a:spcBef>
              <a:buSzPts val="2800"/>
              <a:buNone/>
            </a:pPr>
            <a:endParaRPr lang="es-MX" sz="1800" kern="100" dirty="0">
              <a:effectLst/>
              <a:latin typeface="Aptos" panose="020B0004020202020204" pitchFamily="34" charset="0"/>
              <a:ea typeface="Aptos" panose="020B0004020202020204" pitchFamily="34" charset="0"/>
              <a:cs typeface="Times New Roman" panose="02020603050405020304" pitchFamily="18" charset="0"/>
            </a:endParaRPr>
          </a:p>
          <a:p>
            <a:pPr marL="177800" lvl="0" indent="0" algn="l" rtl="0">
              <a:lnSpc>
                <a:spcPct val="90000"/>
              </a:lnSpc>
              <a:spcBef>
                <a:spcPts val="0"/>
              </a:spcBef>
              <a:spcAft>
                <a:spcPts val="0"/>
              </a:spcAft>
              <a:buClr>
                <a:schemeClr val="dk1"/>
              </a:buClr>
              <a:buSzPts val="2800"/>
              <a:buNone/>
            </a:pPr>
            <a:endParaRPr dirty="0"/>
          </a:p>
        </p:txBody>
      </p:sp>
      <p:sp>
        <p:nvSpPr>
          <p:cNvPr id="126" name="Google Shape;126;g2a7528faee4_0_21">
            <a:extLst>
              <a:ext uri="{FF2B5EF4-FFF2-40B4-BE49-F238E27FC236}">
                <a16:creationId xmlns:a16="http://schemas.microsoft.com/office/drawing/2014/main" id="{87633502-ED60-EACB-08C5-88735B776A68}"/>
              </a:ext>
            </a:extLst>
          </p:cNvPr>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7" name="Google Shape;127;g2a7528faee4_0_21">
            <a:extLst>
              <a:ext uri="{FF2B5EF4-FFF2-40B4-BE49-F238E27FC236}">
                <a16:creationId xmlns:a16="http://schemas.microsoft.com/office/drawing/2014/main" id="{E1787188-15B9-3619-9FB5-02AA688EC7E1}"/>
              </a:ext>
            </a:extLst>
          </p:cNvPr>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Introducción</a:t>
            </a:r>
            <a:endParaRPr b="1" dirty="0">
              <a:solidFill>
                <a:schemeClr val="lt1"/>
              </a:solidFill>
            </a:endParaRPr>
          </a:p>
        </p:txBody>
      </p:sp>
      <p:pic>
        <p:nvPicPr>
          <p:cNvPr id="128" name="Google Shape;128;g2a7528faee4_0_21">
            <a:extLst>
              <a:ext uri="{FF2B5EF4-FFF2-40B4-BE49-F238E27FC236}">
                <a16:creationId xmlns:a16="http://schemas.microsoft.com/office/drawing/2014/main" id="{969A2F1E-064A-5BCD-8944-4D45FB9BAE05}"/>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extLst>
      <p:ext uri="{BB962C8B-B14F-4D97-AF65-F5344CB8AC3E}">
        <p14:creationId xmlns:p14="http://schemas.microsoft.com/office/powerpoint/2010/main" val="3987018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4">
          <a:extLst>
            <a:ext uri="{FF2B5EF4-FFF2-40B4-BE49-F238E27FC236}">
              <a16:creationId xmlns:a16="http://schemas.microsoft.com/office/drawing/2014/main" id="{33BEAA47-8E2B-97BA-2150-FE7C70EDA70A}"/>
            </a:ext>
          </a:extLst>
        </p:cNvPr>
        <p:cNvGrpSpPr/>
        <p:nvPr/>
      </p:nvGrpSpPr>
      <p:grpSpPr>
        <a:xfrm>
          <a:off x="0" y="0"/>
          <a:ext cx="0" cy="0"/>
          <a:chOff x="0" y="0"/>
          <a:chExt cx="0" cy="0"/>
        </a:xfrm>
      </p:grpSpPr>
      <p:sp>
        <p:nvSpPr>
          <p:cNvPr id="125" name="Google Shape;125;g2a7528faee4_0_21">
            <a:extLst>
              <a:ext uri="{FF2B5EF4-FFF2-40B4-BE49-F238E27FC236}">
                <a16:creationId xmlns:a16="http://schemas.microsoft.com/office/drawing/2014/main" id="{D4BD2FC0-7795-8DEB-7F04-4C49CD8DC705}"/>
              </a:ext>
            </a:extLst>
          </p:cNvPr>
          <p:cNvSpPr txBox="1">
            <a:spLocks noGrp="1"/>
          </p:cNvSpPr>
          <p:nvPr>
            <p:ph type="body" idx="1"/>
          </p:nvPr>
        </p:nvSpPr>
        <p:spPr>
          <a:xfrm>
            <a:off x="3384600" y="1550034"/>
            <a:ext cx="6673800" cy="546982"/>
          </a:xfrm>
          <a:prstGeom prst="rect">
            <a:avLst/>
          </a:prstGeom>
          <a:noFill/>
          <a:ln>
            <a:noFill/>
          </a:ln>
        </p:spPr>
        <p:txBody>
          <a:bodyPr spcFirstLastPara="1" wrap="square" lIns="91425" tIns="45700" rIns="91425" bIns="45700" anchor="t" anchorCtr="0">
            <a:noAutofit/>
          </a:bodyPr>
          <a:lstStyle/>
          <a:p>
            <a:pPr marL="114300" indent="0" algn="just">
              <a:buNone/>
            </a:pPr>
            <a:r>
              <a:rPr lang="es-MX" sz="2400" b="1" kern="100" dirty="0">
                <a:latin typeface="Helvetica" pitchFamily="2" charset="0"/>
                <a:ea typeface="Aptos" panose="020B0004020202020204" pitchFamily="34" charset="0"/>
                <a:cs typeface="Times New Roman" panose="02020603050405020304" pitchFamily="18" charset="0"/>
              </a:rPr>
              <a:t>Funcionamiento de  un Servidor WEB</a:t>
            </a:r>
            <a:endParaRPr sz="2400" b="1" dirty="0">
              <a:latin typeface="Helvetica" pitchFamily="2" charset="0"/>
            </a:endParaRPr>
          </a:p>
        </p:txBody>
      </p:sp>
      <p:sp>
        <p:nvSpPr>
          <p:cNvPr id="126" name="Google Shape;126;g2a7528faee4_0_21">
            <a:extLst>
              <a:ext uri="{FF2B5EF4-FFF2-40B4-BE49-F238E27FC236}">
                <a16:creationId xmlns:a16="http://schemas.microsoft.com/office/drawing/2014/main" id="{207FD640-26B0-0F64-CCEF-6D46517BF8CF}"/>
              </a:ext>
            </a:extLst>
          </p:cNvPr>
          <p:cNvSpPr/>
          <p:nvPr/>
        </p:nvSpPr>
        <p:spPr>
          <a:xfrm>
            <a:off x="0" y="191825"/>
            <a:ext cx="338460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27" name="Google Shape;127;g2a7528faee4_0_21">
            <a:extLst>
              <a:ext uri="{FF2B5EF4-FFF2-40B4-BE49-F238E27FC236}">
                <a16:creationId xmlns:a16="http://schemas.microsoft.com/office/drawing/2014/main" id="{E0386E8C-DD81-AAB5-971B-949D7469171C}"/>
              </a:ext>
            </a:extLst>
          </p:cNvPr>
          <p:cNvSpPr txBox="1">
            <a:spLocks noGrp="1"/>
          </p:cNvSpPr>
          <p:nvPr>
            <p:ph type="title"/>
          </p:nvPr>
        </p:nvSpPr>
        <p:spPr>
          <a:xfrm>
            <a:off x="158875" y="300425"/>
            <a:ext cx="3135900" cy="6999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Introducción</a:t>
            </a:r>
            <a:endParaRPr b="1" dirty="0">
              <a:solidFill>
                <a:schemeClr val="lt1"/>
              </a:solidFill>
            </a:endParaRPr>
          </a:p>
        </p:txBody>
      </p:sp>
      <p:pic>
        <p:nvPicPr>
          <p:cNvPr id="128" name="Google Shape;128;g2a7528faee4_0_21">
            <a:extLst>
              <a:ext uri="{FF2B5EF4-FFF2-40B4-BE49-F238E27FC236}">
                <a16:creationId xmlns:a16="http://schemas.microsoft.com/office/drawing/2014/main" id="{F972C9A9-B080-166E-3165-CF891244A746}"/>
              </a:ext>
            </a:extLst>
          </p:cNvPr>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pic>
        <p:nvPicPr>
          <p:cNvPr id="3" name="Imagen 2">
            <a:extLst>
              <a:ext uri="{FF2B5EF4-FFF2-40B4-BE49-F238E27FC236}">
                <a16:creationId xmlns:a16="http://schemas.microsoft.com/office/drawing/2014/main" id="{4C077B30-73D9-07AC-A1C7-C10257C0647E}"/>
              </a:ext>
            </a:extLst>
          </p:cNvPr>
          <p:cNvPicPr>
            <a:picLocks noChangeAspect="1"/>
          </p:cNvPicPr>
          <p:nvPr/>
        </p:nvPicPr>
        <p:blipFill>
          <a:blip r:embed="rId4"/>
          <a:stretch>
            <a:fillRect/>
          </a:stretch>
        </p:blipFill>
        <p:spPr>
          <a:xfrm>
            <a:off x="333110" y="2372607"/>
            <a:ext cx="11525779" cy="2935359"/>
          </a:xfrm>
          <a:prstGeom prst="rect">
            <a:avLst/>
          </a:prstGeom>
        </p:spPr>
      </p:pic>
    </p:spTree>
    <p:extLst>
      <p:ext uri="{BB962C8B-B14F-4D97-AF65-F5344CB8AC3E}">
        <p14:creationId xmlns:p14="http://schemas.microsoft.com/office/powerpoint/2010/main" val="1629407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g2a7528faee4_0_27"/>
          <p:cNvSpPr txBox="1">
            <a:spLocks noGrp="1"/>
          </p:cNvSpPr>
          <p:nvPr>
            <p:ph type="body" idx="1"/>
          </p:nvPr>
        </p:nvSpPr>
        <p:spPr>
          <a:xfrm>
            <a:off x="735724" y="1334814"/>
            <a:ext cx="10618076" cy="5118537"/>
          </a:xfrm>
          <a:prstGeom prst="rect">
            <a:avLst/>
          </a:prstGeom>
          <a:noFill/>
          <a:ln>
            <a:noFill/>
          </a:ln>
        </p:spPr>
        <p:txBody>
          <a:bodyPr spcFirstLastPara="1" wrap="square" lIns="91425" tIns="45700" rIns="91425" bIns="45700" anchor="t" anchorCtr="0">
            <a:normAutofit fontScale="70000" lnSpcReduction="20000"/>
          </a:bodyPr>
          <a:lstStyle/>
          <a:p>
            <a:pPr marL="114300" indent="0" algn="ctr">
              <a:buNone/>
            </a:pPr>
            <a:r>
              <a:rPr lang="es-MX" sz="2600" b="1" dirty="0">
                <a:latin typeface="Helvetica" pitchFamily="2" charset="0"/>
              </a:rPr>
              <a:t>Historia del HTML</a:t>
            </a:r>
          </a:p>
          <a:p>
            <a:pPr marL="114300" indent="0">
              <a:buNone/>
            </a:pPr>
            <a:r>
              <a:rPr lang="es-MX" sz="2600" b="1" dirty="0">
                <a:latin typeface="Helvetica" pitchFamily="2" charset="0"/>
              </a:rPr>
              <a:t>1</a:t>
            </a:r>
            <a:r>
              <a:rPr lang="es-MX" sz="2600" b="1" dirty="0">
                <a:effectLst/>
                <a:latin typeface="Helvetica" pitchFamily="2" charset="0"/>
              </a:rPr>
              <a:t>989 - Nacimiento de la Web:</a:t>
            </a:r>
          </a:p>
          <a:p>
            <a:pPr marL="114300" indent="0">
              <a:buNone/>
            </a:pPr>
            <a:r>
              <a:rPr lang="es-MX" sz="2600" b="1" dirty="0">
                <a:effectLst/>
                <a:latin typeface="Helvetica" pitchFamily="2" charset="0"/>
              </a:rPr>
              <a:t>Tim Berners-Lee, un científico de la computación en el CERN (Organización Europea para la Investigación Nuclear), propuso la idea de un sistema de información global interconectado.</a:t>
            </a:r>
          </a:p>
          <a:p>
            <a:pPr marL="114300" indent="0">
              <a:buNone/>
            </a:pPr>
            <a:endParaRPr lang="es-MX" sz="2600" b="1" dirty="0">
              <a:effectLst/>
              <a:latin typeface="Helvetica" pitchFamily="2" charset="0"/>
            </a:endParaRPr>
          </a:p>
          <a:p>
            <a:pPr marL="114300" indent="0">
              <a:buNone/>
            </a:pPr>
            <a:r>
              <a:rPr lang="es-MX" sz="2600" b="1" dirty="0">
                <a:effectLst/>
                <a:latin typeface="Helvetica" pitchFamily="2" charset="0"/>
              </a:rPr>
              <a:t>1991 - Primeros Pasos:</a:t>
            </a:r>
          </a:p>
          <a:p>
            <a:pPr marL="114300" indent="0">
              <a:buNone/>
            </a:pPr>
            <a:r>
              <a:rPr lang="es-MX" sz="2600" b="1" dirty="0">
                <a:effectLst/>
                <a:latin typeface="Helvetica" pitchFamily="2" charset="0"/>
              </a:rPr>
              <a:t>Tim Berners-Lee creó el primer navegador web llamado "WorldWideWeb" y el primer editor de HTML para crear y gestionar documentos en este nuevo sistema.</a:t>
            </a:r>
          </a:p>
          <a:p>
            <a:endParaRPr lang="es-MX" sz="2600" b="1" dirty="0">
              <a:effectLst/>
              <a:latin typeface="Helvetica" pitchFamily="2" charset="0"/>
            </a:endParaRPr>
          </a:p>
          <a:p>
            <a:pPr marL="114300" indent="0">
              <a:buNone/>
            </a:pPr>
            <a:r>
              <a:rPr lang="es-MX" sz="2600" b="1" dirty="0">
                <a:effectLst/>
                <a:latin typeface="Helvetica" pitchFamily="2" charset="0"/>
              </a:rPr>
              <a:t>1995 - HTML 2.0:</a:t>
            </a:r>
          </a:p>
          <a:p>
            <a:pPr marL="114300" indent="0">
              <a:buNone/>
            </a:pPr>
            <a:r>
              <a:rPr lang="es-MX" sz="2600" b="1" dirty="0">
                <a:effectLst/>
                <a:latin typeface="Helvetica" pitchFamily="2" charset="0"/>
              </a:rPr>
              <a:t>La Internet Engineering Task Force (IETF) estandariza la versión 2.0 de HTML. Se introducen elementos como encabezados, listas y enlaces.</a:t>
            </a:r>
          </a:p>
          <a:p>
            <a:pPr marL="114300" indent="0">
              <a:buNone/>
            </a:pPr>
            <a:br>
              <a:rPr lang="es-MX" sz="2600" b="1" dirty="0">
                <a:effectLst/>
                <a:latin typeface="Helvetica" pitchFamily="2" charset="0"/>
              </a:rPr>
            </a:br>
            <a:r>
              <a:rPr lang="es-MX" sz="2600" b="1" dirty="0">
                <a:effectLst/>
                <a:latin typeface="Helvetica" pitchFamily="2" charset="0"/>
              </a:rPr>
              <a:t>1997 - HTML 4.0:</a:t>
            </a:r>
          </a:p>
          <a:p>
            <a:pPr marL="114300" indent="0">
              <a:buNone/>
            </a:pPr>
            <a:r>
              <a:rPr lang="es-MX" sz="2600" b="1" dirty="0">
                <a:effectLst/>
                <a:latin typeface="Helvetica" pitchFamily="2" charset="0"/>
              </a:rPr>
              <a:t>HTML 4.0 se convierte en una especificación del World Wide Web Consortium (W3C).</a:t>
            </a:r>
          </a:p>
          <a:p>
            <a:pPr marL="114300" indent="0">
              <a:buNone/>
            </a:pPr>
            <a:r>
              <a:rPr lang="es-MX" sz="2600" b="1" dirty="0">
                <a:effectLst/>
                <a:latin typeface="Helvetica" pitchFamily="2" charset="0"/>
              </a:rPr>
              <a:t>Introduce conceptos avanzados como formularios, tablas y hojas de estilo.</a:t>
            </a:r>
          </a:p>
          <a:p>
            <a:pPr marL="177800" lvl="0" indent="0" algn="l" rtl="0">
              <a:lnSpc>
                <a:spcPct val="90000"/>
              </a:lnSpc>
              <a:spcBef>
                <a:spcPts val="0"/>
              </a:spcBef>
              <a:spcAft>
                <a:spcPts val="0"/>
              </a:spcAft>
              <a:buClr>
                <a:schemeClr val="dk1"/>
              </a:buClr>
              <a:buSzPts val="2800"/>
              <a:buNone/>
            </a:pPr>
            <a:endParaRPr dirty="0"/>
          </a:p>
        </p:txBody>
      </p:sp>
      <p:sp>
        <p:nvSpPr>
          <p:cNvPr id="134" name="Google Shape;134;g2a7528faee4_0_27"/>
          <p:cNvSpPr/>
          <p:nvPr/>
        </p:nvSpPr>
        <p:spPr>
          <a:xfrm>
            <a:off x="0" y="191825"/>
            <a:ext cx="3363310" cy="917100"/>
          </a:xfrm>
          <a:prstGeom prst="rect">
            <a:avLst/>
          </a:prstGeom>
          <a:solidFill>
            <a:srgbClr val="223367"/>
          </a:solidFill>
          <a:ln w="12700" cap="flat" cmpd="sng">
            <a:solidFill>
              <a:srgbClr val="1C305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2a7528faee4_0_27"/>
          <p:cNvSpPr txBox="1">
            <a:spLocks noGrp="1"/>
          </p:cNvSpPr>
          <p:nvPr>
            <p:ph type="title"/>
          </p:nvPr>
        </p:nvSpPr>
        <p:spPr>
          <a:xfrm>
            <a:off x="129000" y="191824"/>
            <a:ext cx="3234310" cy="91709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s-MX" b="1" dirty="0">
                <a:solidFill>
                  <a:schemeClr val="lt1"/>
                </a:solidFill>
              </a:rPr>
              <a:t>Introducción</a:t>
            </a:r>
            <a:endParaRPr b="1" dirty="0">
              <a:solidFill>
                <a:schemeClr val="lt1"/>
              </a:solidFill>
            </a:endParaRPr>
          </a:p>
        </p:txBody>
      </p:sp>
      <p:pic>
        <p:nvPicPr>
          <p:cNvPr id="136" name="Google Shape;136;g2a7528faee4_0_27"/>
          <p:cNvPicPr preferRelativeResize="0"/>
          <p:nvPr/>
        </p:nvPicPr>
        <p:blipFill rotWithShape="1">
          <a:blip r:embed="rId3">
            <a:alphaModFix/>
          </a:blip>
          <a:srcRect t="96507" b="706"/>
          <a:stretch/>
        </p:blipFill>
        <p:spPr>
          <a:xfrm>
            <a:off x="0" y="6571649"/>
            <a:ext cx="12192000" cy="286353"/>
          </a:xfrm>
          <a:prstGeom prst="rect">
            <a:avLst/>
          </a:prstGeom>
          <a:noFill/>
          <a:ln>
            <a:noFill/>
          </a:ln>
        </p:spPr>
      </p:pic>
    </p:spTree>
  </p:cSld>
  <p:clrMapOvr>
    <a:masterClrMapping/>
  </p:clrMapOvr>
</p:sld>
</file>

<file path=ppt/theme/theme1.xml><?xml version="1.0" encoding="utf-8"?>
<a:theme xmlns:a="http://schemas.openxmlformats.org/drawingml/2006/main" name="Tema d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6951</TotalTime>
  <Words>3568</Words>
  <Application>Microsoft Macintosh PowerPoint</Application>
  <PresentationFormat>Panorámica</PresentationFormat>
  <Paragraphs>396</Paragraphs>
  <Slides>35</Slides>
  <Notes>35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Aptos</vt:lpstr>
      <vt:lpstr>Arial</vt:lpstr>
      <vt:lpstr>Calibri</vt:lpstr>
      <vt:lpstr>Helvetica</vt:lpstr>
      <vt:lpstr>Menlo</vt:lpstr>
      <vt:lpstr>Tema de Office</vt:lpstr>
      <vt:lpstr>Presentación de PowerPoint</vt:lpstr>
      <vt:lpstr>Introducción</vt:lpstr>
      <vt:lpstr>Introducción</vt:lpstr>
      <vt:lpstr>Introducción</vt:lpstr>
      <vt:lpstr>Introducción</vt:lpstr>
      <vt:lpstr>Introducción</vt:lpstr>
      <vt:lpstr>Introducción</vt:lpstr>
      <vt:lpstr>Introducción</vt:lpstr>
      <vt:lpstr>Introducción</vt:lpstr>
      <vt:lpstr>Introducción</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lpstr>Etiquetas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Cesar Jimenez</dc:creator>
  <cp:lastModifiedBy>CARLOS AISPURO AGUILAR</cp:lastModifiedBy>
  <cp:revision>8</cp:revision>
  <dcterms:created xsi:type="dcterms:W3CDTF">2023-12-15T16:22:37Z</dcterms:created>
  <dcterms:modified xsi:type="dcterms:W3CDTF">2025-11-28T20:29:18Z</dcterms:modified>
</cp:coreProperties>
</file>