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7"/>
  </p:notesMasterIdLst>
  <p:sldIdLst>
    <p:sldId id="256" r:id="rId2"/>
    <p:sldId id="284" r:id="rId3"/>
    <p:sldId id="290" r:id="rId4"/>
    <p:sldId id="288" r:id="rId5"/>
    <p:sldId id="291" r:id="rId6"/>
    <p:sldId id="292" r:id="rId7"/>
    <p:sldId id="293" r:id="rId8"/>
    <p:sldId id="294" r:id="rId9"/>
    <p:sldId id="295" r:id="rId10"/>
    <p:sldId id="296" r:id="rId11"/>
    <p:sldId id="297" r:id="rId12"/>
    <p:sldId id="298" r:id="rId13"/>
    <p:sldId id="304" r:id="rId14"/>
    <p:sldId id="299" r:id="rId15"/>
    <p:sldId id="300" r:id="rId16"/>
    <p:sldId id="301" r:id="rId17"/>
    <p:sldId id="302" r:id="rId18"/>
    <p:sldId id="303" r:id="rId19"/>
    <p:sldId id="305" r:id="rId20"/>
    <p:sldId id="306" r:id="rId21"/>
    <p:sldId id="307" r:id="rId22"/>
    <p:sldId id="308" r:id="rId23"/>
    <p:sldId id="309" r:id="rId24"/>
    <p:sldId id="310" r:id="rId25"/>
    <p:sldId id="312" r:id="rId2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8" roundtripDataSignature="AMtx7miOv4LDIGv/D/FzE7qHPKC91JUf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608"/>
    <p:restoredTop sz="93333"/>
  </p:normalViewPr>
  <p:slideViewPr>
    <p:cSldViewPr snapToGrid="0">
      <p:cViewPr varScale="1">
        <p:scale>
          <a:sx n="119" d="100"/>
          <a:sy n="119" d="100"/>
        </p:scale>
        <p:origin x="146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8"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61C19A31-E713-772F-C3FF-D0A1F18CAF2D}"/>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FDE5A74-A5B9-7652-9E22-06156659CE8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33CF6113-078F-E96F-508B-7362D69ABE9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5527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2650F72B-BB8D-62F9-AE88-7EA10DF8F24E}"/>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3871B68D-EA5B-9133-7853-AA79899C6FC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E7715492-525E-BEA6-DA8C-542107E5A1D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079880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849662C4-9C2A-4765-BEA8-A5D27E6ADA47}"/>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D26E9C48-F526-D3A4-9711-56A39065756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D0EE01E0-999B-BD44-E862-67241CB38FB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7964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88F78EDF-1BA1-FAF0-F3C6-A11EF91834B5}"/>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F7DEC818-982B-5E64-775B-9A2ED618F75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815C9251-9AF7-EB58-FA52-E4A87ED7888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36310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04E8750A-1664-A861-03CC-F4CB6ACEFB7A}"/>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37F9A7A7-FA32-4C01-8827-0F3615E6B7D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4054257A-9F5D-4770-7B2D-047206C72AF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72536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FEFB2B0D-4A6A-E17A-D9DA-7F8E6A4A4708}"/>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59B1C2B8-3D2A-2DAB-EEE4-0B4F839B61B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979B12AE-7FFA-D874-36A0-2EFC2100386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985048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065C7E43-ECF3-EB1F-BDBB-32E8F86ED1B1}"/>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7801BF78-D9BE-3E91-629C-C287F689A4B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4A2004AB-14FD-15C4-97ED-18DDC398166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49694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FEE0B42-7CFE-D66F-032E-2ECFE11D6294}"/>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1A6BFE7E-8548-FA10-03E6-08BF2E30DF1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390C6071-D79F-7438-EEE5-86C32266967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32781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CF32A75-A1B9-5306-DCEF-6385EA962DF5}"/>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AACD1B13-B563-4159-421C-E3E0C1B78C7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429B71CB-4E87-FAF8-7F2A-ECFFC784542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96299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AB3E690D-795D-EA78-0E8E-0649932E1662}"/>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4A108968-4CE0-3CC0-E662-68CEFFD651A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7C6C076A-698F-BAA9-5D24-6A460661B29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80251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F60EE556-E784-2F18-13BD-D4067B3DE34B}"/>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CDC53DC5-93C5-6584-5324-615110D4B32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A9855D65-93BE-D213-343F-1BF57C33552B}"/>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813307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28632601-B445-6C1C-FA06-0F4E6CDEC132}"/>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A5A6BC14-B68A-C1D1-320B-BB8B4889653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F995EE20-FBFA-7775-4783-91FBEE27A0E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081032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E8AF2A82-BBF4-233A-53E2-CE22B6B024D8}"/>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DF20CAD-8C7A-150A-4A9B-D2AF12B6F43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6F022388-77D0-0687-DCE5-FEC531379430}"/>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26582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B2A5B75A-3BCA-E7EC-99BC-B3374576A64B}"/>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6E92A236-40D0-44F8-CD2F-BFF931ACD35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DF6C3F8C-9DD1-F9C0-88D6-1128E05FA98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09706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3D8B775-C975-898E-718B-E869D0053F04}"/>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8999408-A00E-DE3C-42E0-9C04F048C4B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CF6B3E8C-7B58-B7A0-4236-B3D01B633DE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92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0C6D69CA-68E7-127A-A9D2-60B4346DCCC6}"/>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6E64060A-DDDB-EE0F-7FDD-01EC80B40F8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F7A5280A-FD25-2943-FEA1-877700A02C9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801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492B328F-80E4-CAB0-8052-9D79D13AF6BB}"/>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04EC7781-BB55-D86B-99BE-AB2A1280AF9C}"/>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B795C735-2685-F1CA-5E74-728B28EEF8C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373753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4C0FA2E-5271-52CC-9F37-C406AF63208C}"/>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06006046-6CEA-ABDB-916E-62774ED98A6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D72FFAC1-BD80-5D47-8F31-F68E0018AA9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145912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1F22CCD7-E56F-861B-56C8-387E4E2A3AA6}"/>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5EF24B87-B33D-23C5-C238-34EF95C6068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CCA571EA-A25F-6FB4-C25D-F53CD889A03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5356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95748239-479A-C90A-3B6B-033D36BB4749}"/>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9A1622C0-C997-02C5-D773-FC53543375C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1FD98E4E-BA1F-6FF9-A5DC-8D104461C75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02238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296E0747-34DE-60BA-6B59-6088DF24D06A}"/>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ACFC7D7-0EE2-1D54-912E-F5382F32EE5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62927499-FB56-8803-5A29-9D25C98DC0E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256018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187F9819-BEA2-5087-3AE0-54496CFA5304}"/>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AE51A332-9BD0-5AB7-13D1-11CDE63B7F4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EC8593D8-57F8-7BB8-C3BC-B0EB0FA3F4A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4805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471AE67F-7FEC-6B29-3B15-DBE698E83702}"/>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BD0CFB94-9799-03B5-9A49-4BFBC36B3C21}"/>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6829C1F8-D854-FDF0-DB73-74D41BEEA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79441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5DD6153-0D7B-BA6D-3069-16010A9AF0A1}"/>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46C4D568-458E-A1EC-5B7F-5C06585D07F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B0C3BA1D-656A-4345-C7A9-D613D92317C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29844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2"/>
          <p:cNvSpPr>
            <a:spLocks noGrp="1"/>
          </p:cNvSpPr>
          <p:nvPr>
            <p:ph type="pic" idx="2"/>
          </p:nvPr>
        </p:nvSpPr>
        <p:spPr>
          <a:xfrm>
            <a:off x="5183188" y="987425"/>
            <a:ext cx="6172200" cy="4873625"/>
          </a:xfrm>
          <a:prstGeom prst="rect">
            <a:avLst/>
          </a:prstGeom>
          <a:noFill/>
          <a:ln>
            <a:noFill/>
          </a:ln>
        </p:spPr>
      </p:sp>
      <p:sp>
        <p:nvSpPr>
          <p:cNvPr id="64" name="Google Shape;64;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hyperlink" Target="https://oregoom.com/html/p/"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90024"/>
          <a:stretch/>
        </p:blipFill>
        <p:spPr>
          <a:xfrm>
            <a:off x="-1" y="0"/>
            <a:ext cx="12192001" cy="1574051"/>
          </a:xfrm>
          <a:prstGeom prst="rect">
            <a:avLst/>
          </a:prstGeom>
          <a:noFill/>
          <a:ln>
            <a:noFill/>
          </a:ln>
        </p:spPr>
      </p:pic>
      <p:sp>
        <p:nvSpPr>
          <p:cNvPr id="85" name="Google Shape;85;p1"/>
          <p:cNvSpPr txBox="1"/>
          <p:nvPr/>
        </p:nvSpPr>
        <p:spPr>
          <a:xfrm>
            <a:off x="3431172" y="1412684"/>
            <a:ext cx="5838334" cy="528126"/>
          </a:xfrm>
          <a:prstGeom prst="rect">
            <a:avLst/>
          </a:prstGeom>
          <a:noFill/>
          <a:ln>
            <a:noFill/>
          </a:ln>
        </p:spPr>
        <p:txBody>
          <a:bodyPr spcFirstLastPara="1" wrap="square" lIns="91425" tIns="45700" rIns="91425" bIns="45700" anchor="t" anchorCtr="0">
            <a:normAutofit fontScale="92500"/>
          </a:bodyPr>
          <a:lstStyle/>
          <a:p>
            <a:pPr marL="0" marR="0" lvl="0" indent="0" algn="l" rtl="0">
              <a:lnSpc>
                <a:spcPct val="90000"/>
              </a:lnSpc>
              <a:spcBef>
                <a:spcPts val="0"/>
              </a:spcBef>
              <a:spcAft>
                <a:spcPts val="0"/>
              </a:spcAft>
              <a:buClr>
                <a:srgbClr val="244179"/>
              </a:buClr>
              <a:buSzPct val="100000"/>
              <a:buFont typeface="Arial"/>
              <a:buNone/>
            </a:pPr>
            <a:r>
              <a:rPr lang="es-MX" sz="2400" b="1" i="1" u="none" strike="noStrike" cap="none">
                <a:solidFill>
                  <a:srgbClr val="244179"/>
                </a:solidFill>
                <a:latin typeface="Calibri"/>
                <a:ea typeface="Calibri"/>
                <a:cs typeface="Calibri"/>
                <a:sym typeface="Calibri"/>
              </a:rPr>
              <a:t>Licenciatura en Informática Modalidad Virtual</a:t>
            </a:r>
            <a:endParaRPr/>
          </a:p>
        </p:txBody>
      </p:sp>
      <p:sp>
        <p:nvSpPr>
          <p:cNvPr id="86" name="Google Shape;86;p1"/>
          <p:cNvSpPr txBox="1"/>
          <p:nvPr/>
        </p:nvSpPr>
        <p:spPr>
          <a:xfrm>
            <a:off x="-1" y="2641394"/>
            <a:ext cx="12191999" cy="80017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2800" b="1" i="1" dirty="0">
                <a:solidFill>
                  <a:srgbClr val="3F4042"/>
                </a:solidFill>
              </a:rPr>
              <a:t>Modulo 4</a:t>
            </a:r>
            <a:endParaRPr dirty="0"/>
          </a:p>
          <a:p>
            <a:pPr algn="ctr"/>
            <a:r>
              <a:rPr lang="es-MX" sz="1800" b="1" kern="100" dirty="0">
                <a:effectLst/>
                <a:latin typeface="Aptos" panose="020B0004020202020204" pitchFamily="34" charset="0"/>
                <a:ea typeface="Aptos" panose="020B0004020202020204" pitchFamily="34" charset="0"/>
                <a:cs typeface="Times New Roman" panose="02020603050405020304" pitchFamily="18" charset="0"/>
              </a:rPr>
              <a:t>INTRODUCCIÓN A HTML, CSS Y JAVASCRIPT</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87" name="Google Shape;87;p1"/>
          <p:cNvSpPr/>
          <p:nvPr/>
        </p:nvSpPr>
        <p:spPr>
          <a:xfrm>
            <a:off x="10399058" y="4724400"/>
            <a:ext cx="1792942" cy="1237129"/>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8" name="Google Shape;88;p1"/>
          <p:cNvSpPr txBox="1"/>
          <p:nvPr/>
        </p:nvSpPr>
        <p:spPr>
          <a:xfrm>
            <a:off x="10399058" y="4761200"/>
            <a:ext cx="1792800"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MX" sz="3600" b="1" i="0" u="none" strike="noStrike" cap="none" dirty="0">
                <a:solidFill>
                  <a:schemeClr val="lt1"/>
                </a:solidFill>
                <a:latin typeface="Calibri"/>
                <a:ea typeface="Calibri"/>
                <a:cs typeface="Calibri"/>
                <a:sym typeface="Calibri"/>
              </a:rPr>
              <a:t>Semana </a:t>
            </a:r>
            <a:endParaRPr dirty="0"/>
          </a:p>
          <a:p>
            <a:pPr marL="0" marR="0" lvl="0" indent="0" algn="ctr" rtl="0">
              <a:spcBef>
                <a:spcPts val="0"/>
              </a:spcBef>
              <a:spcAft>
                <a:spcPts val="0"/>
              </a:spcAft>
              <a:buNone/>
            </a:pPr>
            <a:r>
              <a:rPr lang="es-MX" sz="3600" b="1" dirty="0">
                <a:solidFill>
                  <a:schemeClr val="lt1"/>
                </a:solidFill>
                <a:latin typeface="Calibri"/>
                <a:cs typeface="Calibri"/>
                <a:sym typeface="Calibri"/>
              </a:rPr>
              <a:t>9</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1A8D3BC4-D1E3-5D7A-CC3F-2D7236E7A29C}"/>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DBF548AF-2C3B-86BD-863B-8D569DF2244A}"/>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078F7F35-9851-A4B5-8907-87C7BBFFBE51}"/>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4E7F572B-1D22-6B07-E52F-D775ED9A6DD5}"/>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90DCB166-F379-6BC0-F531-BFDC863C43EA}"/>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890345E8-1D82-1D27-072B-C7A29DBD1B40}"/>
              </a:ext>
            </a:extLst>
          </p:cNvPr>
          <p:cNvSpPr txBox="1"/>
          <p:nvPr/>
        </p:nvSpPr>
        <p:spPr>
          <a:xfrm>
            <a:off x="838200" y="1108923"/>
            <a:ext cx="10238772" cy="3354765"/>
          </a:xfrm>
          <a:prstGeom prst="rect">
            <a:avLst/>
          </a:prstGeom>
          <a:noFill/>
        </p:spPr>
        <p:txBody>
          <a:bodyPr wrap="square" rtlCol="0">
            <a:spAutoFit/>
          </a:bodyPr>
          <a:lstStyle/>
          <a:p>
            <a:pPr algn="ctr"/>
            <a:r>
              <a:rPr lang="es-MX" sz="2400" b="1" dirty="0"/>
              <a:t>Etiquetas semanticas</a:t>
            </a:r>
          </a:p>
          <a:p>
            <a:br>
              <a:rPr lang="es-MX" sz="2400" b="1" dirty="0"/>
            </a:br>
            <a:r>
              <a:rPr lang="es-MX" b="0" i="0" dirty="0">
                <a:solidFill>
                  <a:srgbClr val="23272F"/>
                </a:solidFill>
                <a:effectLst/>
                <a:latin typeface="Verdana" panose="020B0604030504040204" pitchFamily="34" charset="0"/>
              </a:rPr>
              <a:t>El HTML semántico es una herramienta esencial en el desarrollo web que permite estructurar la información en una página web de manera legible. No se trata de un nuevo HTML ni de una variación de este, sino que usamos etiquetas que nos indican de forma clara la función que cumplen en relación con el contenido.</a:t>
            </a:r>
            <a:br>
              <a:rPr lang="es-MX" sz="2400" b="1" dirty="0">
                <a:latin typeface="Verdana" panose="020B0604030504040204" pitchFamily="34" charset="0"/>
                <a:ea typeface="Verdana" panose="020B0604030504040204" pitchFamily="34" charset="0"/>
                <a:cs typeface="Verdana" panose="020B0604030504040204" pitchFamily="34" charset="0"/>
              </a:rPr>
            </a:br>
            <a:endParaRPr lang="es-MX" sz="2400" b="1" dirty="0">
              <a:latin typeface="Verdana" panose="020B0604030504040204" pitchFamily="34" charset="0"/>
              <a:ea typeface="Verdana" panose="020B0604030504040204" pitchFamily="34" charset="0"/>
              <a:cs typeface="Verdana" panose="020B0604030504040204" pitchFamily="34" charset="0"/>
            </a:endParaRPr>
          </a:p>
          <a:p>
            <a:r>
              <a:rPr lang="es-MX" b="1" dirty="0">
                <a:latin typeface="Verdana" panose="020B0604030504040204" pitchFamily="34" charset="0"/>
                <a:ea typeface="Verdana" panose="020B0604030504040204" pitchFamily="34" charset="0"/>
                <a:cs typeface="Verdana" panose="020B0604030504040204" pitchFamily="34" charset="0"/>
              </a:rPr>
              <a:t>&lt;header&gt;: Define la cabecera de un documento o una sección.</a:t>
            </a:r>
          </a:p>
          <a:p>
            <a:r>
              <a:rPr lang="es-MX" b="1" dirty="0">
                <a:latin typeface="Verdana" panose="020B0604030504040204" pitchFamily="34" charset="0"/>
                <a:ea typeface="Verdana" panose="020B0604030504040204" pitchFamily="34" charset="0"/>
                <a:cs typeface="Verdana" panose="020B0604030504040204" pitchFamily="34" charset="0"/>
              </a:rPr>
              <a:t>&lt;nav&gt;: Representa una sección de navegación.</a:t>
            </a:r>
          </a:p>
          <a:p>
            <a:r>
              <a:rPr lang="es-MX" b="1" dirty="0">
                <a:latin typeface="Verdana" panose="020B0604030504040204" pitchFamily="34" charset="0"/>
                <a:ea typeface="Verdana" panose="020B0604030504040204" pitchFamily="34" charset="0"/>
                <a:cs typeface="Verdana" panose="020B0604030504040204" pitchFamily="34" charset="0"/>
              </a:rPr>
              <a:t>&lt;main&gt;: Indica el contenido principal de un documento HTML.</a:t>
            </a:r>
          </a:p>
          <a:p>
            <a:r>
              <a:rPr lang="es-MX" b="1" dirty="0">
                <a:latin typeface="Verdana" panose="020B0604030504040204" pitchFamily="34" charset="0"/>
                <a:ea typeface="Verdana" panose="020B0604030504040204" pitchFamily="34" charset="0"/>
                <a:cs typeface="Verdana" panose="020B0604030504040204" pitchFamily="34" charset="0"/>
              </a:rPr>
              <a:t>&lt;article&gt;: Representa una pieza de contenido independiente y autónoma.</a:t>
            </a:r>
          </a:p>
          <a:p>
            <a:r>
              <a:rPr lang="es-MX" b="1" dirty="0">
                <a:latin typeface="Verdana" panose="020B0604030504040204" pitchFamily="34" charset="0"/>
                <a:ea typeface="Verdana" panose="020B0604030504040204" pitchFamily="34" charset="0"/>
                <a:cs typeface="Verdana" panose="020B0604030504040204" pitchFamily="34" charset="0"/>
              </a:rPr>
              <a:t>&lt;section&gt;: Define una sección temática de una página web.</a:t>
            </a:r>
          </a:p>
          <a:p>
            <a:r>
              <a:rPr lang="es-MX" b="1" dirty="0">
                <a:latin typeface="Verdana" panose="020B0604030504040204" pitchFamily="34" charset="0"/>
                <a:ea typeface="Verdana" panose="020B0604030504040204" pitchFamily="34" charset="0"/>
                <a:cs typeface="Verdana" panose="020B0604030504040204" pitchFamily="34" charset="0"/>
              </a:rPr>
              <a:t>&lt;aside&gt;: Se utiliza para el contenido relacionado o secundario.</a:t>
            </a:r>
          </a:p>
          <a:p>
            <a:r>
              <a:rPr lang="es-MX" b="1" dirty="0">
                <a:latin typeface="Verdana" panose="020B0604030504040204" pitchFamily="34" charset="0"/>
                <a:ea typeface="Verdana" panose="020B0604030504040204" pitchFamily="34" charset="0"/>
                <a:cs typeface="Verdana" panose="020B0604030504040204" pitchFamily="34" charset="0"/>
              </a:rPr>
              <a:t>&lt;footer&gt;: Representa el pie de página o de sección.</a:t>
            </a:r>
          </a:p>
        </p:txBody>
      </p:sp>
    </p:spTree>
    <p:extLst>
      <p:ext uri="{BB962C8B-B14F-4D97-AF65-F5344CB8AC3E}">
        <p14:creationId xmlns:p14="http://schemas.microsoft.com/office/powerpoint/2010/main" val="31229705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37B01481-9416-147F-4B93-CE8BDC81D406}"/>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C1A7D4D-0686-1AF2-4EA0-0B493905F190}"/>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F5C98405-B82F-FE6E-04DD-36CFF6B36E6B}"/>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AEC9A15F-42DE-A2E2-D687-B413FAB18DDD}"/>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125F67BC-8448-3366-1FC2-D8BBD0755C6E}"/>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pic>
        <p:nvPicPr>
          <p:cNvPr id="4" name="Imagen 3">
            <a:extLst>
              <a:ext uri="{FF2B5EF4-FFF2-40B4-BE49-F238E27FC236}">
                <a16:creationId xmlns:a16="http://schemas.microsoft.com/office/drawing/2014/main" id="{BA4E04E1-A823-2333-D034-803394797232}"/>
              </a:ext>
            </a:extLst>
          </p:cNvPr>
          <p:cNvPicPr>
            <a:picLocks noChangeAspect="1"/>
          </p:cNvPicPr>
          <p:nvPr/>
        </p:nvPicPr>
        <p:blipFill>
          <a:blip r:embed="rId4"/>
          <a:stretch>
            <a:fillRect/>
          </a:stretch>
        </p:blipFill>
        <p:spPr>
          <a:xfrm>
            <a:off x="2101994" y="1108924"/>
            <a:ext cx="7772400" cy="5344427"/>
          </a:xfrm>
          <a:prstGeom prst="rect">
            <a:avLst/>
          </a:prstGeom>
        </p:spPr>
      </p:pic>
    </p:spTree>
    <p:extLst>
      <p:ext uri="{BB962C8B-B14F-4D97-AF65-F5344CB8AC3E}">
        <p14:creationId xmlns:p14="http://schemas.microsoft.com/office/powerpoint/2010/main" val="1806454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D6C3163F-C0D9-7D58-DDA8-6A396BAC3DD2}"/>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91F303B2-E95F-D322-5434-3B7D3866987B}"/>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13442358-B508-6597-770D-9128FB7A858F}"/>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05429617-3488-4DC7-368A-CD863C0985A0}"/>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2B1393B2-4C04-FC6D-8855-3701F25399BD}"/>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0E26180A-1539-7093-A47D-843F5C8F5D41}"/>
              </a:ext>
            </a:extLst>
          </p:cNvPr>
          <p:cNvSpPr txBox="1"/>
          <p:nvPr/>
        </p:nvSpPr>
        <p:spPr>
          <a:xfrm>
            <a:off x="838200" y="1108923"/>
            <a:ext cx="10238772" cy="3200876"/>
          </a:xfrm>
          <a:prstGeom prst="rect">
            <a:avLst/>
          </a:prstGeom>
          <a:noFill/>
        </p:spPr>
        <p:txBody>
          <a:bodyPr wrap="square" rtlCol="0">
            <a:spAutoFit/>
          </a:bodyPr>
          <a:lstStyle/>
          <a:p>
            <a:pPr algn="ctr"/>
            <a:r>
              <a:rPr lang="es-MX" sz="2400" b="1" dirty="0"/>
              <a:t>¿Qué es CSS?</a:t>
            </a:r>
          </a:p>
          <a:p>
            <a:pPr algn="just"/>
            <a:br>
              <a:rPr lang="es-MX" sz="2400" b="1" dirty="0"/>
            </a:br>
            <a:r>
              <a:rPr lang="es-MX" b="1" dirty="0">
                <a:latin typeface="Verdana" panose="020B0604030504040204" pitchFamily="34" charset="0"/>
                <a:ea typeface="Verdana" panose="020B0604030504040204" pitchFamily="34" charset="0"/>
                <a:cs typeface="Verdana" panose="020B0604030504040204" pitchFamily="34" charset="0"/>
              </a:rPr>
              <a:t>CSS</a:t>
            </a:r>
            <a:r>
              <a:rPr lang="es-MX" dirty="0">
                <a:latin typeface="Verdana" panose="020B0604030504040204" pitchFamily="34" charset="0"/>
                <a:ea typeface="Verdana" panose="020B0604030504040204" pitchFamily="34" charset="0"/>
                <a:cs typeface="Verdana" panose="020B0604030504040204" pitchFamily="34" charset="0"/>
              </a:rPr>
              <a:t> (Cascading Style Sheets u Hojas de Estilo en Cascada) es un lenguaje esencial en el desarrollo web que permite </a:t>
            </a:r>
            <a:r>
              <a:rPr lang="es-MX" b="1" dirty="0">
                <a:latin typeface="Verdana" panose="020B0604030504040204" pitchFamily="34" charset="0"/>
                <a:ea typeface="Verdana" panose="020B0604030504040204" pitchFamily="34" charset="0"/>
                <a:cs typeface="Verdana" panose="020B0604030504040204" pitchFamily="34" charset="0"/>
              </a:rPr>
              <a:t>personalizar la apariencia de los elementos HTML </a:t>
            </a:r>
            <a:r>
              <a:rPr lang="es-MX" dirty="0">
                <a:latin typeface="Verdana" panose="020B0604030504040204" pitchFamily="34" charset="0"/>
                <a:ea typeface="Verdana" panose="020B0604030504040204" pitchFamily="34" charset="0"/>
                <a:cs typeface="Verdana" panose="020B0604030504040204" pitchFamily="34" charset="0"/>
              </a:rPr>
              <a:t>en una página. Con CSS, es posible ajustar colores, fuentes, y disposición de elementos, facilitando el diseño adaptativo y optimizado en sitios web.</a:t>
            </a:r>
          </a:p>
          <a:p>
            <a:pPr algn="just"/>
            <a:br>
              <a:rPr lang="es-MX" dirty="0">
                <a:latin typeface="Verdana" panose="020B0604030504040204" pitchFamily="34" charset="0"/>
                <a:ea typeface="Verdana" panose="020B0604030504040204" pitchFamily="34" charset="0"/>
                <a:cs typeface="Verdana" panose="020B0604030504040204" pitchFamily="34" charset="0"/>
              </a:rPr>
            </a:br>
            <a:r>
              <a:rPr lang="es-MX" dirty="0">
                <a:solidFill>
                  <a:srgbClr val="23272F"/>
                </a:solidFill>
                <a:latin typeface="Verdana" panose="020B0604030504040204" pitchFamily="34" charset="0"/>
                <a:ea typeface="Verdana" panose="020B0604030504040204" pitchFamily="34" charset="0"/>
                <a:cs typeface="Verdana" panose="020B0604030504040204" pitchFamily="34" charset="0"/>
              </a:rPr>
              <a:t>P</a:t>
            </a:r>
            <a:r>
              <a:rPr lang="es-MX" b="0" i="0" dirty="0">
                <a:solidFill>
                  <a:srgbClr val="23272F"/>
                </a:solidFill>
                <a:effectLst/>
                <a:latin typeface="Verdana" panose="020B0604030504040204" pitchFamily="34" charset="0"/>
              </a:rPr>
              <a:t>ermite separar el contenido de una página web de su presentación visual. Gracias a CSS, los desarrolladores pueden </a:t>
            </a:r>
            <a:r>
              <a:rPr lang="es-MX" b="1" i="0" dirty="0">
                <a:solidFill>
                  <a:srgbClr val="23272F"/>
                </a:solidFill>
                <a:effectLst/>
                <a:latin typeface="Verdana" panose="020B0604030504040204" pitchFamily="34" charset="0"/>
              </a:rPr>
              <a:t>controlar el diseño y estilo de una página</a:t>
            </a:r>
            <a:r>
              <a:rPr lang="es-MX" b="0" i="0" dirty="0">
                <a:solidFill>
                  <a:srgbClr val="23272F"/>
                </a:solidFill>
                <a:effectLst/>
                <a:latin typeface="Verdana" panose="020B0604030504040204" pitchFamily="34" charset="0"/>
              </a:rPr>
              <a:t> sin modificar el HTML subyacente. CSS ofrece numerosas ventajas, como la posibilidad de reutilizar estilos en múltiples páginas, facilitando así el mantenimiento del sitio.</a:t>
            </a:r>
          </a:p>
          <a:p>
            <a:pPr algn="just"/>
            <a:endParaRPr lang="es-MX" dirty="0">
              <a:latin typeface="Verdana" panose="020B0604030504040204" pitchFamily="34" charset="0"/>
              <a:ea typeface="Verdana" panose="020B0604030504040204" pitchFamily="34" charset="0"/>
              <a:cs typeface="Verdana" panose="020B0604030504040204" pitchFamily="34" charset="0"/>
            </a:endParaRPr>
          </a:p>
          <a:p>
            <a:pPr algn="just"/>
            <a:r>
              <a:rPr lang="es-MX" b="0" i="0" dirty="0">
                <a:solidFill>
                  <a:srgbClr val="23272F"/>
                </a:solidFill>
                <a:effectLst/>
                <a:latin typeface="Verdana" panose="020B0604030504040204" pitchFamily="34" charset="0"/>
              </a:rPr>
              <a:t>Puedes poner CSS en HTML de tres formas: en la misma página, en una parte especial llamada "head" o en un archivo separado que se conecta al HTML  y en atributo style.</a:t>
            </a:r>
            <a:endParaRPr lang="es-MX"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31049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D59E709D-47F1-171B-1835-68E08E249B34}"/>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08638066-CA05-5E93-C516-1237EBD6F80F}"/>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2D326C5B-8E59-1D8E-2AD5-0BBBCB3B3E92}"/>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D8F8354C-5E84-D948-3E08-75498C0180C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24B2DFA8-2836-0A27-D395-1EB14A90C94B}"/>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4E348261-F85D-25CF-FAF8-68B70AF94C34}"/>
              </a:ext>
            </a:extLst>
          </p:cNvPr>
          <p:cNvSpPr txBox="1"/>
          <p:nvPr/>
        </p:nvSpPr>
        <p:spPr>
          <a:xfrm>
            <a:off x="838200" y="1108923"/>
            <a:ext cx="10238772" cy="3077766"/>
          </a:xfrm>
          <a:prstGeom prst="rect">
            <a:avLst/>
          </a:prstGeom>
          <a:noFill/>
        </p:spPr>
        <p:txBody>
          <a:bodyPr wrap="square" rtlCol="0">
            <a:spAutoFit/>
          </a:bodyPr>
          <a:lstStyle/>
          <a:p>
            <a:pPr algn="ctr"/>
            <a:r>
              <a:rPr lang="es-MX" sz="2400" b="1" i="0" dirty="0">
                <a:solidFill>
                  <a:srgbClr val="23272F"/>
                </a:solidFill>
                <a:effectLst/>
                <a:latin typeface="Verdana" panose="020B0604030504040204" pitchFamily="34" charset="0"/>
              </a:rPr>
              <a:t>Comentarios CSS</a:t>
            </a:r>
          </a:p>
          <a:p>
            <a:pPr algn="ctr"/>
            <a:br>
              <a:rPr lang="es-MX" sz="2400" b="1" dirty="0"/>
            </a:br>
            <a:endParaRPr lang="es-MX" sz="1600" dirty="0"/>
          </a:p>
          <a:p>
            <a:pPr algn="l"/>
            <a:r>
              <a:rPr lang="es-MX" sz="1600" b="0" i="0" dirty="0">
                <a:solidFill>
                  <a:srgbClr val="23272F"/>
                </a:solidFill>
                <a:effectLst/>
                <a:latin typeface="Verdana" panose="020B0604030504040204" pitchFamily="34" charset="0"/>
              </a:rPr>
              <a:t>En CSS3, los comentarios se escriben entre los símbolos /*</a:t>
            </a:r>
            <a:r>
              <a:rPr lang="es-MX" sz="1600" b="0" i="1" dirty="0">
                <a:solidFill>
                  <a:srgbClr val="23272F"/>
                </a:solidFill>
                <a:effectLst/>
                <a:latin typeface="Verdana" panose="020B0604030504040204" pitchFamily="34" charset="0"/>
              </a:rPr>
              <a:t> y </a:t>
            </a:r>
            <a:r>
              <a:rPr lang="es-MX" sz="1600" b="0" i="0" dirty="0">
                <a:solidFill>
                  <a:srgbClr val="23272F"/>
                </a:solidFill>
                <a:effectLst/>
                <a:latin typeface="Verdana" panose="020B0604030504040204" pitchFamily="34" charset="0"/>
              </a:rPr>
              <a:t>*/. Todo lo que se encuentre dentro de estos símbolos será considerado un comentario y será ignorado por el navegador al procesar el código CSS.</a:t>
            </a:r>
          </a:p>
          <a:p>
            <a:br>
              <a:rPr lang="es-MX" sz="2400" dirty="0"/>
            </a:br>
            <a:r>
              <a:rPr lang="es-MX" sz="2400" dirty="0"/>
              <a:t> </a:t>
            </a:r>
            <a:r>
              <a:rPr lang="es-MX" sz="1800" dirty="0">
                <a:latin typeface="Verdana" panose="020B0604030504040204" pitchFamily="34" charset="0"/>
                <a:ea typeface="Verdana" panose="020B0604030504040204" pitchFamily="34" charset="0"/>
                <a:cs typeface="Verdana" panose="020B0604030504040204" pitchFamily="34" charset="0"/>
              </a:rPr>
              <a:t>Ejemplos de un comentario:</a:t>
            </a:r>
            <a:br>
              <a:rPr lang="es-MX" sz="1800" dirty="0">
                <a:latin typeface="Verdana" panose="020B0604030504040204" pitchFamily="34" charset="0"/>
                <a:ea typeface="Verdana" panose="020B0604030504040204" pitchFamily="34" charset="0"/>
                <a:cs typeface="Verdana" panose="020B0604030504040204" pitchFamily="34" charset="0"/>
              </a:rPr>
            </a:br>
            <a:endParaRPr lang="es-MX" sz="1800" dirty="0">
              <a:latin typeface="Verdana" panose="020B0604030504040204" pitchFamily="34" charset="0"/>
              <a:ea typeface="Verdana" panose="020B0604030504040204" pitchFamily="34" charset="0"/>
              <a:cs typeface="Verdana" panose="020B0604030504040204" pitchFamily="34" charset="0"/>
            </a:endParaRPr>
          </a:p>
          <a:p>
            <a:pPr algn="ctr"/>
            <a:r>
              <a:rPr lang="es-MX" sz="1600" b="0" i="1" dirty="0">
                <a:solidFill>
                  <a:schemeClr val="tx1"/>
                </a:solidFill>
                <a:effectLst/>
                <a:latin typeface="Courier New" panose="02070309020205020404" pitchFamily="49" charset="0"/>
              </a:rPr>
              <a:t>/* Este es un comentario en CSS3 */</a:t>
            </a:r>
            <a:endParaRPr lang="es-MX"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513034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BA124288-ADC3-A2FF-1485-4E0049E12DBD}"/>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F573151A-79CF-46C6-F20E-1502C6D4A6D4}"/>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18AE8277-826C-21A0-8418-EE8704A04ED1}"/>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70F8AA9A-87CF-2009-1739-BC6C08EF353C}"/>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CB7BD206-79D6-2EA1-D73D-75FFDE1B498E}"/>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43D8F61A-AB56-EA83-442B-C47DAC6B0108}"/>
              </a:ext>
            </a:extLst>
          </p:cNvPr>
          <p:cNvSpPr txBox="1"/>
          <p:nvPr/>
        </p:nvSpPr>
        <p:spPr>
          <a:xfrm>
            <a:off x="838200" y="1108923"/>
            <a:ext cx="10238772" cy="1538883"/>
          </a:xfrm>
          <a:prstGeom prst="rect">
            <a:avLst/>
          </a:prstGeom>
          <a:noFill/>
        </p:spPr>
        <p:txBody>
          <a:bodyPr wrap="square" rtlCol="0">
            <a:spAutoFit/>
          </a:bodyPr>
          <a:lstStyle/>
          <a:p>
            <a:pPr algn="ctr"/>
            <a:r>
              <a:rPr lang="es-MX" sz="2400" b="1" i="0" dirty="0">
                <a:solidFill>
                  <a:srgbClr val="23272F"/>
                </a:solidFill>
                <a:effectLst/>
                <a:latin typeface="Verdana" panose="020B0604030504040204" pitchFamily="34" charset="0"/>
              </a:rPr>
              <a:t>Elementos básicos de la sintaxis de CSS</a:t>
            </a:r>
          </a:p>
          <a:p>
            <a:pPr algn="ctr"/>
            <a:br>
              <a:rPr lang="es-MX" sz="3200" dirty="0"/>
            </a:br>
            <a:br>
              <a:rPr lang="es-MX" sz="2400" b="1" dirty="0"/>
            </a:br>
            <a:endParaRPr lang="es-MX" dirty="0">
              <a:latin typeface="Verdana" panose="020B0604030504040204" pitchFamily="34" charset="0"/>
              <a:ea typeface="Verdana" panose="020B0604030504040204" pitchFamily="34" charset="0"/>
              <a:cs typeface="Verdana" panose="020B0604030504040204" pitchFamily="34" charset="0"/>
            </a:endParaRPr>
          </a:p>
        </p:txBody>
      </p:sp>
      <p:pic>
        <p:nvPicPr>
          <p:cNvPr id="4" name="Imagen 3">
            <a:extLst>
              <a:ext uri="{FF2B5EF4-FFF2-40B4-BE49-F238E27FC236}">
                <a16:creationId xmlns:a16="http://schemas.microsoft.com/office/drawing/2014/main" id="{ADB61A09-3824-B018-1FA6-C54A6C763716}"/>
              </a:ext>
            </a:extLst>
          </p:cNvPr>
          <p:cNvPicPr>
            <a:picLocks noChangeAspect="1"/>
          </p:cNvPicPr>
          <p:nvPr/>
        </p:nvPicPr>
        <p:blipFill>
          <a:blip r:embed="rId4"/>
          <a:stretch>
            <a:fillRect/>
          </a:stretch>
        </p:blipFill>
        <p:spPr>
          <a:xfrm>
            <a:off x="2209800" y="1893925"/>
            <a:ext cx="7772400" cy="3629261"/>
          </a:xfrm>
          <a:prstGeom prst="rect">
            <a:avLst/>
          </a:prstGeom>
        </p:spPr>
      </p:pic>
    </p:spTree>
    <p:extLst>
      <p:ext uri="{BB962C8B-B14F-4D97-AF65-F5344CB8AC3E}">
        <p14:creationId xmlns:p14="http://schemas.microsoft.com/office/powerpoint/2010/main" val="3948738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CE97ADBE-C23C-AE32-41BA-1A22128D3264}"/>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234E803-9548-2DD8-B89C-6FC1CB0D5B0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63D8804F-4FCD-8CDB-811D-2602D24C4538}"/>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2BEBAA5D-9A4C-1887-7F4C-C71EAAAE6F37}"/>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8ECA5AB3-4D6E-C1B1-2C95-F3AFAB40EA3D}"/>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1D15825C-9F65-7110-DC5E-92FBC1F88C08}"/>
              </a:ext>
            </a:extLst>
          </p:cNvPr>
          <p:cNvSpPr txBox="1"/>
          <p:nvPr/>
        </p:nvSpPr>
        <p:spPr>
          <a:xfrm>
            <a:off x="838200" y="1108923"/>
            <a:ext cx="10238772" cy="2677656"/>
          </a:xfrm>
          <a:prstGeom prst="rect">
            <a:avLst/>
          </a:prstGeom>
          <a:noFill/>
        </p:spPr>
        <p:txBody>
          <a:bodyPr wrap="square" rtlCol="0">
            <a:spAutoFit/>
          </a:bodyPr>
          <a:lstStyle/>
          <a:p>
            <a:pPr algn="ctr"/>
            <a:r>
              <a:rPr lang="es-MX" sz="2400" b="1" dirty="0"/>
              <a:t>Selectores</a:t>
            </a:r>
            <a:br>
              <a:rPr lang="es-MX" sz="2400" b="1" dirty="0"/>
            </a:br>
            <a:endParaRPr lang="es-MX" sz="1800" dirty="0"/>
          </a:p>
          <a:p>
            <a:pPr algn="just"/>
            <a:r>
              <a:rPr lang="es-MX" sz="1800" dirty="0">
                <a:latin typeface="Verdana" panose="020B0604030504040204" pitchFamily="34" charset="0"/>
                <a:ea typeface="Verdana" panose="020B0604030504040204" pitchFamily="34" charset="0"/>
                <a:cs typeface="Verdana" panose="020B0604030504040204" pitchFamily="34" charset="0"/>
              </a:rPr>
              <a:t>Los selectores son la forma en que se apunta a los elementos HTML que se quieren estilizar. Los selectores pueden ser de diferentes tipos</a:t>
            </a:r>
          </a:p>
          <a:p>
            <a:pPr algn="just"/>
            <a:r>
              <a:rPr lang="es-MX" sz="1800" dirty="0">
                <a:latin typeface="Verdana" panose="020B0604030504040204" pitchFamily="34" charset="0"/>
                <a:ea typeface="Verdana" panose="020B0604030504040204" pitchFamily="34" charset="0"/>
                <a:cs typeface="Verdana" panose="020B0604030504040204" pitchFamily="34" charset="0"/>
              </a:rPr>
              <a:t>Ejemplos de algunos selectores:</a:t>
            </a:r>
          </a:p>
          <a:p>
            <a:pPr algn="just"/>
            <a:endParaRPr lang="es-MX" sz="1800" dirty="0">
              <a:latin typeface="Verdana" panose="020B0604030504040204" pitchFamily="34" charset="0"/>
              <a:ea typeface="Verdana" panose="020B0604030504040204" pitchFamily="34" charset="0"/>
              <a:cs typeface="Verdana" panose="020B0604030504040204" pitchFamily="34" charset="0"/>
            </a:endParaRPr>
          </a:p>
          <a:p>
            <a:pPr marL="285750" lvl="3" indent="-285750" algn="just">
              <a:buFont typeface="Arial" panose="020B0604020202020204" pitchFamily="34" charset="0"/>
              <a:buChar char="•"/>
            </a:pPr>
            <a:r>
              <a:rPr lang="es-MX" sz="1800" dirty="0">
                <a:latin typeface="Verdana" panose="020B0604030504040204" pitchFamily="34" charset="0"/>
                <a:ea typeface="Verdana" panose="020B0604030504040204" pitchFamily="34" charset="0"/>
                <a:cs typeface="Verdana" panose="020B0604030504040204" pitchFamily="34" charset="0"/>
              </a:rPr>
              <a:t>Selectores de etiqueta</a:t>
            </a:r>
          </a:p>
          <a:p>
            <a:pPr marL="285750" lvl="3" indent="-285750" algn="just">
              <a:buFont typeface="Arial" panose="020B0604020202020204" pitchFamily="34" charset="0"/>
              <a:buChar char="•"/>
            </a:pPr>
            <a:r>
              <a:rPr lang="es-MX" sz="1800" i="0" dirty="0">
                <a:solidFill>
                  <a:srgbClr val="23272F"/>
                </a:solidFill>
                <a:effectLst/>
                <a:latin typeface="Verdana" panose="020B0604030504040204" pitchFamily="34" charset="0"/>
              </a:rPr>
              <a:t>Selectores de clase</a:t>
            </a:r>
          </a:p>
          <a:p>
            <a:pPr marL="285750" lvl="3" indent="-285750" algn="just">
              <a:buFont typeface="Arial" panose="020B0604020202020204" pitchFamily="34" charset="0"/>
              <a:buChar char="•"/>
            </a:pPr>
            <a:r>
              <a:rPr lang="es-MX" sz="1800" i="0" dirty="0">
                <a:solidFill>
                  <a:srgbClr val="23272F"/>
                </a:solidFill>
                <a:effectLst/>
                <a:latin typeface="Verdana" panose="020B0604030504040204" pitchFamily="34" charset="0"/>
              </a:rPr>
              <a:t>Selectores de ID</a:t>
            </a:r>
            <a:endParaRPr lang="es-MX" sz="1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081701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3AD3AC05-8D1B-2962-A16A-280D65A64F8E}"/>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F641D4C0-6079-0C4C-4EAF-A611FA2D3A0F}"/>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D99384EC-5ADC-5CF9-C65E-049BF136149E}"/>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A7FBE664-F82B-6AB4-293E-F38BCB46FA6B}"/>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DB6F60CE-F5E4-15C4-606F-1DE1A1F2D482}"/>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73A71AD7-CEB9-E0D9-DC38-4C51A4056167}"/>
              </a:ext>
            </a:extLst>
          </p:cNvPr>
          <p:cNvSpPr txBox="1"/>
          <p:nvPr/>
        </p:nvSpPr>
        <p:spPr>
          <a:xfrm>
            <a:off x="838200" y="1108923"/>
            <a:ext cx="10238772" cy="3046988"/>
          </a:xfrm>
          <a:prstGeom prst="rect">
            <a:avLst/>
          </a:prstGeom>
          <a:noFill/>
        </p:spPr>
        <p:txBody>
          <a:bodyPr wrap="square" rtlCol="0">
            <a:spAutoFit/>
          </a:bodyPr>
          <a:lstStyle/>
          <a:p>
            <a:pPr algn="ctr"/>
            <a:r>
              <a:rPr lang="es-MX" sz="2400" b="1" dirty="0"/>
              <a:t>Selectores de etiqueta</a:t>
            </a:r>
          </a:p>
          <a:p>
            <a:pPr algn="just"/>
            <a:br>
              <a:rPr lang="es-MX" sz="2400" b="1" dirty="0"/>
            </a:br>
            <a:r>
              <a:rPr lang="es-MX" sz="2400" b="0" i="0" dirty="0">
                <a:solidFill>
                  <a:srgbClr val="23272F"/>
                </a:solidFill>
                <a:effectLst/>
                <a:latin typeface="Verdana" panose="020B0604030504040204" pitchFamily="34" charset="0"/>
              </a:rPr>
              <a:t>Estos selectores apuntan a elementos HTML específicos. Por ejemplo, el selector de etiqueta </a:t>
            </a:r>
            <a:r>
              <a:rPr lang="es-MX" sz="2400" dirty="0"/>
              <a:t>p</a:t>
            </a:r>
            <a:r>
              <a:rPr lang="es-MX" sz="2400" b="0" i="0" dirty="0">
                <a:solidFill>
                  <a:srgbClr val="23272F"/>
                </a:solidFill>
                <a:effectLst/>
                <a:latin typeface="Verdana" panose="020B0604030504040204" pitchFamily="34" charset="0"/>
              </a:rPr>
              <a:t> apuntaría a todos los elementos </a:t>
            </a:r>
            <a:r>
              <a:rPr lang="es-MX" sz="2400" b="0" i="0" dirty="0">
                <a:solidFill>
                  <a:srgbClr val="581AB0"/>
                </a:solidFill>
                <a:effectLst/>
                <a:latin typeface="Verdana" panose="020B0604030504040204" pitchFamily="34" charset="0"/>
                <a:hlinkClick r:id="rId4"/>
              </a:rPr>
              <a:t>&lt;p&gt;</a:t>
            </a:r>
            <a:r>
              <a:rPr lang="es-MX" sz="2400" b="0" i="0" dirty="0">
                <a:solidFill>
                  <a:srgbClr val="23272F"/>
                </a:solidFill>
                <a:effectLst/>
                <a:latin typeface="Verdana" panose="020B0604030504040204" pitchFamily="34" charset="0"/>
              </a:rPr>
              <a:t> en la página.</a:t>
            </a:r>
          </a:p>
          <a:p>
            <a:pPr algn="just"/>
            <a:r>
              <a:rPr lang="es-MX" sz="2400" dirty="0">
                <a:solidFill>
                  <a:srgbClr val="23272F"/>
                </a:solidFill>
                <a:latin typeface="Verdana" panose="020B0604030504040204" pitchFamily="34" charset="0"/>
              </a:rPr>
              <a:t>Ejemplo :</a:t>
            </a:r>
          </a:p>
          <a:p>
            <a:pPr algn="just"/>
            <a:endParaRPr lang="es-MX" sz="2400" dirty="0">
              <a:solidFill>
                <a:srgbClr val="23272F"/>
              </a:solidFill>
              <a:latin typeface="Verdana" panose="020B0604030504040204" pitchFamily="34" charset="0"/>
            </a:endParaRPr>
          </a:p>
          <a:p>
            <a:pPr algn="just"/>
            <a:r>
              <a:rPr lang="es-MX" sz="2400" b="0" i="0" dirty="0">
                <a:solidFill>
                  <a:schemeClr val="tx1"/>
                </a:solidFill>
                <a:effectLst/>
                <a:latin typeface="Courier New" panose="02070309020205020404" pitchFamily="49" charset="0"/>
              </a:rPr>
              <a:t>p { font-size: 16px; color: black; }</a:t>
            </a:r>
            <a:endParaRPr lang="es-MX" sz="1800" dirty="0">
              <a:solidFill>
                <a:schemeClr val="tx1"/>
              </a:solidFill>
            </a:endParaRPr>
          </a:p>
        </p:txBody>
      </p:sp>
    </p:spTree>
    <p:extLst>
      <p:ext uri="{BB962C8B-B14F-4D97-AF65-F5344CB8AC3E}">
        <p14:creationId xmlns:p14="http://schemas.microsoft.com/office/powerpoint/2010/main" val="1850428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121C88F9-F1F8-4B43-725B-0AE567C8F35C}"/>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85F560E6-F9F5-38EF-8DE3-27E812B1EAD2}"/>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3E204222-E491-48A1-8B8D-5648590B70A0}"/>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8A63525C-2BCF-C76B-097C-C650F978D230}"/>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968DCE93-6759-7AD5-4752-4F98795F0232}"/>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CAC89E41-D8D7-DE63-2535-2E43B9C00024}"/>
              </a:ext>
            </a:extLst>
          </p:cNvPr>
          <p:cNvSpPr txBox="1"/>
          <p:nvPr/>
        </p:nvSpPr>
        <p:spPr>
          <a:xfrm>
            <a:off x="735724" y="1108923"/>
            <a:ext cx="10238772" cy="2462213"/>
          </a:xfrm>
          <a:prstGeom prst="rect">
            <a:avLst/>
          </a:prstGeom>
          <a:noFill/>
        </p:spPr>
        <p:txBody>
          <a:bodyPr wrap="square" rtlCol="0">
            <a:spAutoFit/>
          </a:bodyPr>
          <a:lstStyle/>
          <a:p>
            <a:pPr algn="ctr"/>
            <a:r>
              <a:rPr lang="es-MX" sz="2400" b="1" dirty="0"/>
              <a:t>Selectores de clase</a:t>
            </a:r>
            <a:br>
              <a:rPr lang="es-MX" sz="2400" b="1" dirty="0"/>
            </a:br>
            <a:endParaRPr lang="es-MX" sz="1800" dirty="0"/>
          </a:p>
          <a:p>
            <a:pPr algn="just"/>
            <a:r>
              <a:rPr lang="es-MX" sz="1600" b="0" i="0" dirty="0">
                <a:solidFill>
                  <a:srgbClr val="23272F"/>
                </a:solidFill>
                <a:effectLst/>
                <a:latin typeface="Verdana" panose="020B0604030504040204" pitchFamily="34" charset="0"/>
              </a:rPr>
              <a:t>Los selectores de clase apuntan a elementos HTML que tienen una clase específica. Por ejemplo, el selector </a:t>
            </a:r>
            <a:r>
              <a:rPr lang="es-MX" sz="1600" dirty="0"/>
              <a:t>.mi-clase</a:t>
            </a:r>
            <a:r>
              <a:rPr lang="es-MX" sz="1600" b="0" i="0" dirty="0">
                <a:solidFill>
                  <a:srgbClr val="23272F"/>
                </a:solidFill>
                <a:effectLst/>
                <a:latin typeface="Verdana" panose="020B0604030504040204" pitchFamily="34" charset="0"/>
              </a:rPr>
              <a:t> apuntaría a todos los elementos que tienen la clase </a:t>
            </a:r>
            <a:r>
              <a:rPr lang="es-MX" sz="1600" dirty="0"/>
              <a:t>mi-clase</a:t>
            </a:r>
            <a:r>
              <a:rPr lang="es-MX" sz="1600" b="0" i="0" dirty="0">
                <a:solidFill>
                  <a:srgbClr val="23272F"/>
                </a:solidFill>
                <a:effectLst/>
                <a:latin typeface="Verdana" panose="020B0604030504040204" pitchFamily="34" charset="0"/>
              </a:rPr>
              <a:t>.</a:t>
            </a:r>
          </a:p>
          <a:p>
            <a:pPr algn="just"/>
            <a:endParaRPr lang="es-MX" sz="1600" dirty="0">
              <a:solidFill>
                <a:srgbClr val="23272F"/>
              </a:solidFill>
              <a:latin typeface="Verdana" panose="020B0604030504040204" pitchFamily="34" charset="0"/>
              <a:ea typeface="Verdana" panose="020B0604030504040204" pitchFamily="34" charset="0"/>
              <a:cs typeface="Verdana" panose="020B0604030504040204" pitchFamily="34" charset="0"/>
            </a:endParaRPr>
          </a:p>
          <a:p>
            <a:r>
              <a:rPr lang="es-MX" sz="1600" dirty="0">
                <a:latin typeface="Verdana" panose="020B0604030504040204" pitchFamily="34" charset="0"/>
                <a:ea typeface="Verdana" panose="020B0604030504040204" pitchFamily="34" charset="0"/>
                <a:cs typeface="Verdana" panose="020B0604030504040204" pitchFamily="34" charset="0"/>
              </a:rPr>
              <a:t>.mi-clase{background-color: #f2f2f2;border: 1px solid black;}</a:t>
            </a:r>
            <a:br>
              <a:rPr lang="es-MX" sz="1600" dirty="0">
                <a:latin typeface="Verdana" panose="020B0604030504040204" pitchFamily="34" charset="0"/>
                <a:ea typeface="Verdana" panose="020B0604030504040204" pitchFamily="34" charset="0"/>
                <a:cs typeface="Verdana" panose="020B0604030504040204" pitchFamily="34" charset="0"/>
              </a:rPr>
            </a:br>
            <a:endParaRPr lang="es-MX" sz="1600" dirty="0">
              <a:latin typeface="Verdana" panose="020B0604030504040204" pitchFamily="34" charset="0"/>
              <a:ea typeface="Verdana" panose="020B0604030504040204" pitchFamily="34" charset="0"/>
              <a:cs typeface="Verdana" panose="020B0604030504040204" pitchFamily="34" charset="0"/>
            </a:endParaRPr>
          </a:p>
          <a:p>
            <a:pPr algn="just"/>
            <a:r>
              <a:rPr lang="es-MX" sz="1600" b="1" dirty="0">
                <a:latin typeface="Verdana" panose="020B0604030504040204" pitchFamily="34" charset="0"/>
                <a:ea typeface="Verdana" panose="020B0604030504040204" pitchFamily="34" charset="0"/>
                <a:cs typeface="Verdana" panose="020B0604030504040204" pitchFamily="34" charset="0"/>
              </a:rPr>
              <a:t>Nota: estos selectores se inicia con “.”  y se agrega a  la etiqueta en el documento html con el atributo  “class=’mi-clase’”</a:t>
            </a:r>
          </a:p>
        </p:txBody>
      </p:sp>
    </p:spTree>
    <p:extLst>
      <p:ext uri="{BB962C8B-B14F-4D97-AF65-F5344CB8AC3E}">
        <p14:creationId xmlns:p14="http://schemas.microsoft.com/office/powerpoint/2010/main" val="4228936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CED2C68C-570D-C5E1-6F89-2F7AB0489173}"/>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683E8896-3E9A-34D3-CD93-B9B44F2B38FC}"/>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3EA17703-1685-FDCD-7AFA-E9E80D5382DC}"/>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2FE0FC97-9247-60DC-E66C-1D0C373D7A6B}"/>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6E210A03-B67A-D186-6A0F-A2721F6978F5}"/>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8CE630D2-1C82-A8F2-F048-D95B040DF6E3}"/>
              </a:ext>
            </a:extLst>
          </p:cNvPr>
          <p:cNvSpPr txBox="1"/>
          <p:nvPr/>
        </p:nvSpPr>
        <p:spPr>
          <a:xfrm>
            <a:off x="838200" y="1108923"/>
            <a:ext cx="10238772" cy="2831544"/>
          </a:xfrm>
          <a:prstGeom prst="rect">
            <a:avLst/>
          </a:prstGeom>
          <a:noFill/>
        </p:spPr>
        <p:txBody>
          <a:bodyPr wrap="square" rtlCol="0">
            <a:spAutoFit/>
          </a:bodyPr>
          <a:lstStyle/>
          <a:p>
            <a:pPr algn="ctr"/>
            <a:r>
              <a:rPr lang="es-MX" sz="2400" b="1" dirty="0"/>
              <a:t>Selectores de ID</a:t>
            </a:r>
            <a:br>
              <a:rPr lang="es-MX" sz="2400" b="1" dirty="0"/>
            </a:br>
            <a:endParaRPr lang="es-MX" sz="1800" dirty="0"/>
          </a:p>
          <a:p>
            <a:pPr algn="l"/>
            <a:r>
              <a:rPr lang="es-MX" sz="1600" b="0" i="0" dirty="0">
                <a:solidFill>
                  <a:srgbClr val="23272F"/>
                </a:solidFill>
                <a:effectLst/>
                <a:latin typeface="Verdana" panose="020B0604030504040204" pitchFamily="34" charset="0"/>
              </a:rPr>
              <a:t>Los selectores de ID apuntan a elementos HTML que tienen un ID específico. Por ejemplo, el selector #mi-id apuntaría al elemento que tiene el ID mi-id.</a:t>
            </a:r>
          </a:p>
          <a:p>
            <a:pPr algn="l"/>
            <a:endParaRPr lang="es-MX" sz="1600" dirty="0">
              <a:solidFill>
                <a:srgbClr val="23272F"/>
              </a:solidFill>
              <a:latin typeface="Verdana" panose="020B0604030504040204" pitchFamily="34" charset="0"/>
            </a:endParaRPr>
          </a:p>
          <a:p>
            <a:pPr algn="l"/>
            <a:r>
              <a:rPr lang="es-MX" sz="2000" b="0" i="0" dirty="0">
                <a:solidFill>
                  <a:schemeClr val="tx1"/>
                </a:solidFill>
                <a:effectLst/>
                <a:latin typeface="Courier New" panose="02070309020205020404" pitchFamily="49" charset="0"/>
              </a:rPr>
              <a:t>#mi-id { color: red; }</a:t>
            </a:r>
          </a:p>
          <a:p>
            <a:pPr algn="l"/>
            <a:endParaRPr lang="es-MX" sz="2000" dirty="0">
              <a:solidFill>
                <a:schemeClr val="tx1"/>
              </a:solidFill>
              <a:latin typeface="Courier New" panose="02070309020205020404" pitchFamily="49" charset="0"/>
            </a:endParaRPr>
          </a:p>
          <a:p>
            <a:r>
              <a:rPr lang="es-MX" sz="1600" b="1" dirty="0">
                <a:latin typeface="Verdana" panose="020B0604030504040204" pitchFamily="34" charset="0"/>
                <a:ea typeface="Verdana" panose="020B0604030504040204" pitchFamily="34" charset="0"/>
                <a:cs typeface="Verdana" panose="020B0604030504040204" pitchFamily="34" charset="0"/>
              </a:rPr>
              <a:t>Nota: estos selectores se inicia con “#”  y se agrega a  la etiqueta en el documento html con el atributo  id=“mi-id” ‘</a:t>
            </a:r>
          </a:p>
          <a:p>
            <a:pPr algn="l"/>
            <a:endParaRPr lang="es-MX" sz="1600" b="0" i="0" dirty="0">
              <a:solidFill>
                <a:schemeClr val="tx1"/>
              </a:solidFill>
              <a:effectLst/>
              <a:latin typeface="Verdana" panose="020B0604030504040204" pitchFamily="34" charset="0"/>
            </a:endParaRPr>
          </a:p>
        </p:txBody>
      </p:sp>
    </p:spTree>
    <p:extLst>
      <p:ext uri="{BB962C8B-B14F-4D97-AF65-F5344CB8AC3E}">
        <p14:creationId xmlns:p14="http://schemas.microsoft.com/office/powerpoint/2010/main" val="33989226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62ACD960-FEBD-A122-77CA-8E901BBA03E9}"/>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41BB2CAB-0B94-A9CD-A7A1-1DBF196DF6F4}"/>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8166D329-0123-C4B7-7D25-8C009DEFC7B3}"/>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A13746A2-AB1C-A3C1-CBA1-8E35A4A2C4C8}"/>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59175789-634C-E968-58A2-644F9BFBEED2}"/>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C7DD14D6-A013-D0E9-4B7D-5C6B7A9ECDD2}"/>
              </a:ext>
            </a:extLst>
          </p:cNvPr>
          <p:cNvSpPr txBox="1"/>
          <p:nvPr/>
        </p:nvSpPr>
        <p:spPr>
          <a:xfrm>
            <a:off x="838200" y="1108923"/>
            <a:ext cx="10238772" cy="2800767"/>
          </a:xfrm>
          <a:prstGeom prst="rect">
            <a:avLst/>
          </a:prstGeom>
          <a:noFill/>
        </p:spPr>
        <p:txBody>
          <a:bodyPr wrap="square" rtlCol="0">
            <a:spAutoFit/>
          </a:bodyPr>
          <a:lstStyle/>
          <a:p>
            <a:pPr algn="ctr"/>
            <a:r>
              <a:rPr lang="es-MX" sz="3200" b="1" dirty="0"/>
              <a:t>¿Qué son las pseudoclases?</a:t>
            </a:r>
            <a:br>
              <a:rPr lang="es-MX" sz="3200" b="1" dirty="0"/>
            </a:br>
            <a:endParaRPr lang="es-MX" sz="3200" dirty="0"/>
          </a:p>
          <a:p>
            <a:r>
              <a:rPr lang="es-MX" b="0" i="0" dirty="0">
                <a:solidFill>
                  <a:srgbClr val="000000"/>
                </a:solidFill>
                <a:effectLst/>
                <a:latin typeface="Verdana" panose="020B0604030504040204" pitchFamily="34" charset="0"/>
              </a:rPr>
              <a:t>Una pseudoclase se utiliza para definir un estado especial de un elemento.</a:t>
            </a:r>
          </a:p>
          <a:p>
            <a:r>
              <a:rPr lang="es-MX" b="0" i="0" dirty="0">
                <a:solidFill>
                  <a:srgbClr val="000000"/>
                </a:solidFill>
                <a:effectLst/>
                <a:latin typeface="Verdana" panose="020B0604030504040204" pitchFamily="34" charset="0"/>
              </a:rPr>
              <a:t>Por ejemplo, se puede utilizar para:</a:t>
            </a:r>
          </a:p>
          <a:p>
            <a:pPr marL="285750" lvl="2" indent="-285750">
              <a:buFont typeface="Arial" panose="020B0604020202020204" pitchFamily="34" charset="0"/>
              <a:buChar char="•"/>
            </a:pPr>
            <a:r>
              <a:rPr lang="es-MX" b="0" i="0" dirty="0">
                <a:solidFill>
                  <a:srgbClr val="000000"/>
                </a:solidFill>
                <a:effectLst/>
                <a:latin typeface="Verdana" panose="020B0604030504040204" pitchFamily="34" charset="0"/>
              </a:rPr>
              <a:t>Dar estilo a un elemento cuando un usuario mueve el mouse sobre él</a:t>
            </a:r>
          </a:p>
          <a:p>
            <a:pPr marL="285750" lvl="2" indent="-285750">
              <a:buFont typeface="Arial" panose="020B0604020202020204" pitchFamily="34" charset="0"/>
              <a:buChar char="•"/>
            </a:pPr>
            <a:r>
              <a:rPr lang="es-MX" b="0" i="0" dirty="0">
                <a:solidFill>
                  <a:srgbClr val="000000"/>
                </a:solidFill>
                <a:effectLst/>
                <a:latin typeface="Verdana" panose="020B0604030504040204" pitchFamily="34" charset="0"/>
              </a:rPr>
              <a:t>Diseña de forma diferente los enlaces visitados y no visitados</a:t>
            </a:r>
          </a:p>
          <a:p>
            <a:pPr marL="285750" lvl="2" indent="-285750">
              <a:buFont typeface="Arial" panose="020B0604020202020204" pitchFamily="34" charset="0"/>
              <a:buChar char="•"/>
            </a:pPr>
            <a:r>
              <a:rPr lang="es-MX" b="0" i="0" dirty="0">
                <a:solidFill>
                  <a:srgbClr val="000000"/>
                </a:solidFill>
                <a:effectLst/>
                <a:latin typeface="Verdana" panose="020B0604030504040204" pitchFamily="34" charset="0"/>
              </a:rPr>
              <a:t>Dar estilo a un elemento cuando recibe el foco</a:t>
            </a:r>
          </a:p>
          <a:p>
            <a:pPr marL="285750" lvl="2" indent="-285750">
              <a:buFont typeface="Arial" panose="020B0604020202020204" pitchFamily="34" charset="0"/>
              <a:buChar char="•"/>
            </a:pPr>
            <a:endParaRPr lang="es-MX" dirty="0">
              <a:latin typeface="Verdana" panose="020B0604030504040204" pitchFamily="34" charset="0"/>
            </a:endParaRPr>
          </a:p>
          <a:p>
            <a:pPr lvl="2" algn="ctr"/>
            <a:r>
              <a:rPr lang="es-MX" b="0" i="0" dirty="0">
                <a:solidFill>
                  <a:srgbClr val="000000"/>
                </a:solidFill>
                <a:effectLst/>
                <a:latin typeface="Verdana" panose="020B0604030504040204" pitchFamily="34" charset="0"/>
              </a:rPr>
              <a:t>selector:pseudo-class {   propiedad: valor;  }</a:t>
            </a:r>
          </a:p>
          <a:p>
            <a:pPr lvl="1"/>
            <a:endParaRPr lang="es-MX" dirty="0">
              <a:latin typeface="Verdana" panose="020B0604030504040204" pitchFamily="34" charset="0"/>
            </a:endParaRPr>
          </a:p>
        </p:txBody>
      </p:sp>
    </p:spTree>
    <p:extLst>
      <p:ext uri="{BB962C8B-B14F-4D97-AF65-F5344CB8AC3E}">
        <p14:creationId xmlns:p14="http://schemas.microsoft.com/office/powerpoint/2010/main" val="1483101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8109D44C-2A46-E869-A7F6-C9DF62FB8875}"/>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70B832A8-5986-035C-F368-553FCD6B5D54}"/>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79527AA2-7D02-CF35-84F6-16ACF0CC446A}"/>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E1DC6860-D767-61A5-F50A-4B8C18932BE9}"/>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55539E7E-59D5-0867-856B-85916070DA88}"/>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22B28047-5216-2219-E088-43D18CE53C66}"/>
              </a:ext>
            </a:extLst>
          </p:cNvPr>
          <p:cNvSpPr txBox="1"/>
          <p:nvPr/>
        </p:nvSpPr>
        <p:spPr>
          <a:xfrm>
            <a:off x="977462" y="1618593"/>
            <a:ext cx="9353215" cy="3600986"/>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DVI </a:t>
            </a:r>
          </a:p>
          <a:p>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b="0" i="0" dirty="0">
                <a:solidFill>
                  <a:srgbClr val="23272F"/>
                </a:solidFill>
                <a:effectLst/>
                <a:latin typeface="Verdana" panose="020B0604030504040204" pitchFamily="34" charset="0"/>
              </a:rPr>
              <a:t>La etiqueta </a:t>
            </a:r>
            <a:r>
              <a:rPr lang="es-MX" sz="2400" b="1" i="0" dirty="0">
                <a:solidFill>
                  <a:srgbClr val="23272F"/>
                </a:solidFill>
                <a:effectLst/>
                <a:latin typeface="Verdana" panose="020B0604030504040204" pitchFamily="34" charset="0"/>
              </a:rPr>
              <a:t>&lt;div&gt;</a:t>
            </a:r>
            <a:r>
              <a:rPr lang="es-MX" sz="2400" b="0" i="0" dirty="0">
                <a:solidFill>
                  <a:srgbClr val="23272F"/>
                </a:solidFill>
                <a:effectLst/>
                <a:latin typeface="Verdana" panose="020B0604030504040204" pitchFamily="34" charset="0"/>
              </a:rPr>
              <a:t> es un elemento de bloque en HTML5 que se utiliza para crear un contenedor de contenido en una página web. Esta etiqueta puede contener otros elementos de HTML como texto, imágenes, enlaces, formularios, etc.</a:t>
            </a:r>
            <a:endParaRPr lang="en-US" sz="1800" b="0" i="0" kern="100" dirty="0">
              <a:solidFill>
                <a:srgbClr val="23272F"/>
              </a:solidFill>
              <a:latin typeface="Aptos" panose="020B0004020202020204" pitchFamily="34" charset="0"/>
              <a:cs typeface="Times New Roman" panose="02020603050405020304" pitchFamily="18" charset="0"/>
            </a:endParaRPr>
          </a:p>
          <a:p>
            <a:endParaRPr lang="en-US" sz="1800" kern="100" dirty="0">
              <a:solidFill>
                <a:srgbClr val="23272F"/>
              </a:solidFill>
              <a:effectLst/>
              <a:latin typeface="Aptos" panose="020B0004020202020204" pitchFamily="34" charset="0"/>
              <a:ea typeface="Aptos" panose="020B0004020202020204" pitchFamily="34" charset="0"/>
              <a:cs typeface="Times New Roman" panose="02020603050405020304" pitchFamily="18" charset="0"/>
            </a:endParaRPr>
          </a:p>
          <a:p>
            <a:r>
              <a:rPr lang="es-MX" sz="2400" b="0" i="0" dirty="0">
                <a:solidFill>
                  <a:schemeClr val="tx1"/>
                </a:solidFill>
                <a:effectLst/>
                <a:latin typeface="Courier New" panose="02070309020205020404" pitchFamily="49" charset="0"/>
              </a:rPr>
              <a:t>&lt;div&gt; Contenido a agrupar &lt;/div&gt;</a:t>
            </a:r>
            <a:endParaRPr lang="es-MX" sz="1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b="1" dirty="0"/>
              <a:t> </a:t>
            </a:r>
            <a:endParaRPr lang="es-MX" sz="1600" dirty="0"/>
          </a:p>
        </p:txBody>
      </p:sp>
    </p:spTree>
    <p:extLst>
      <p:ext uri="{BB962C8B-B14F-4D97-AF65-F5344CB8AC3E}">
        <p14:creationId xmlns:p14="http://schemas.microsoft.com/office/powerpoint/2010/main" val="22845864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F0253DF2-14CC-4D67-A7E9-7A8600E3F649}"/>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9FDA4BA5-BB28-F239-9ED3-5D3901D13DE6}"/>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144DD7A8-4D61-5A78-F921-C717AAB4A603}"/>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977DF01C-37CA-CE77-1A76-751399B4B688}"/>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2D37BA4A-64E1-7E21-71D8-52EAA4C8D4F9}"/>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0C276AF8-435E-D244-E557-66D1D9C3335B}"/>
              </a:ext>
            </a:extLst>
          </p:cNvPr>
          <p:cNvSpPr txBox="1"/>
          <p:nvPr/>
        </p:nvSpPr>
        <p:spPr>
          <a:xfrm>
            <a:off x="838200" y="1108923"/>
            <a:ext cx="10238772" cy="3016210"/>
          </a:xfrm>
          <a:prstGeom prst="rect">
            <a:avLst/>
          </a:prstGeom>
          <a:noFill/>
        </p:spPr>
        <p:txBody>
          <a:bodyPr wrap="square" rtlCol="0">
            <a:spAutoFit/>
          </a:bodyPr>
          <a:lstStyle/>
          <a:p>
            <a:pPr algn="ctr"/>
            <a:r>
              <a:rPr lang="es-MX" sz="3200" b="1" dirty="0"/>
              <a:t>¿Qué son los pseudoelementos?</a:t>
            </a:r>
            <a:br>
              <a:rPr lang="es-MX" sz="3200" b="1" dirty="0"/>
            </a:br>
            <a:endParaRPr lang="es-MX" sz="3200" dirty="0"/>
          </a:p>
          <a:p>
            <a:r>
              <a:rPr lang="es-MX" b="0" i="0" dirty="0">
                <a:solidFill>
                  <a:srgbClr val="000000"/>
                </a:solidFill>
                <a:effectLst/>
                <a:latin typeface="Verdana" panose="020B0604030504040204" pitchFamily="34" charset="0"/>
              </a:rPr>
              <a:t>Un pseudoelemento CSS se utiliza para dar estilo a partes específicas de un elemento.</a:t>
            </a:r>
          </a:p>
          <a:p>
            <a:r>
              <a:rPr lang="es-MX" b="0" i="0" dirty="0">
                <a:solidFill>
                  <a:srgbClr val="000000"/>
                </a:solidFill>
                <a:effectLst/>
                <a:latin typeface="Verdana" panose="020B0604030504040204" pitchFamily="34" charset="0"/>
              </a:rPr>
              <a:t>Por ejemplo, se puede utilizar para:</a:t>
            </a:r>
          </a:p>
          <a:p>
            <a:r>
              <a:rPr lang="es-MX" b="0" i="0" dirty="0">
                <a:solidFill>
                  <a:srgbClr val="000000"/>
                </a:solidFill>
                <a:effectLst/>
                <a:latin typeface="Verdana" panose="020B0604030504040204" pitchFamily="34" charset="0"/>
              </a:rPr>
              <a:t>Dar estilo a la primera letra o línea de un elemento</a:t>
            </a:r>
          </a:p>
          <a:p>
            <a:r>
              <a:rPr lang="es-MX" b="0" i="0" dirty="0">
                <a:solidFill>
                  <a:srgbClr val="000000"/>
                </a:solidFill>
                <a:effectLst/>
                <a:latin typeface="Verdana" panose="020B0604030504040204" pitchFamily="34" charset="0"/>
              </a:rPr>
              <a:t>Insertar contenido antes o después de un elemento</a:t>
            </a:r>
          </a:p>
          <a:p>
            <a:r>
              <a:rPr lang="es-MX" b="0" i="0" dirty="0">
                <a:solidFill>
                  <a:srgbClr val="000000"/>
                </a:solidFill>
                <a:effectLst/>
                <a:latin typeface="Verdana" panose="020B0604030504040204" pitchFamily="34" charset="0"/>
              </a:rPr>
              <a:t>Dar estilo a los marcadores de los elementos de la lista</a:t>
            </a:r>
          </a:p>
          <a:p>
            <a:r>
              <a:rPr lang="es-MX" b="0" i="0" dirty="0">
                <a:solidFill>
                  <a:srgbClr val="000000"/>
                </a:solidFill>
                <a:effectLst/>
                <a:latin typeface="Verdana" panose="020B0604030504040204" pitchFamily="34" charset="0"/>
              </a:rPr>
              <a:t>Dar estilo al cuadro de visualización detrás de un cuadro de diálogo</a:t>
            </a:r>
            <a:endParaRPr lang="es-MX" dirty="0">
              <a:latin typeface="Verdana" panose="020B0604030504040204" pitchFamily="34" charset="0"/>
            </a:endParaRPr>
          </a:p>
          <a:p>
            <a:pPr lvl="2" algn="ctr"/>
            <a:br>
              <a:rPr lang="es-MX" b="0" i="0" dirty="0">
                <a:solidFill>
                  <a:srgbClr val="000000"/>
                </a:solidFill>
                <a:effectLst/>
                <a:latin typeface="Verdana" panose="020B0604030504040204" pitchFamily="34" charset="0"/>
              </a:rPr>
            </a:br>
            <a:r>
              <a:rPr lang="es-MX" b="0" i="0" dirty="0">
                <a:solidFill>
                  <a:srgbClr val="000000"/>
                </a:solidFill>
                <a:effectLst/>
                <a:latin typeface="Verdana" panose="020B0604030504040204" pitchFamily="34" charset="0"/>
              </a:rPr>
              <a:t>selector::pseudo-element {   propiedad: valor;  }</a:t>
            </a:r>
          </a:p>
          <a:p>
            <a:pPr lvl="1"/>
            <a:endParaRPr lang="es-MX" dirty="0">
              <a:latin typeface="Verdana" panose="020B0604030504040204" pitchFamily="34" charset="0"/>
            </a:endParaRPr>
          </a:p>
        </p:txBody>
      </p:sp>
    </p:spTree>
    <p:extLst>
      <p:ext uri="{BB962C8B-B14F-4D97-AF65-F5344CB8AC3E}">
        <p14:creationId xmlns:p14="http://schemas.microsoft.com/office/powerpoint/2010/main" val="5307727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BE2DE279-DFE2-BCC1-1F50-E5D7FD8466B7}"/>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FCF548CB-D39E-56BE-34F2-EF0D4722AA73}"/>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F8F510F2-7A3A-FD46-6DE3-9174F23A847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74B47F7F-4FAD-867B-B11F-57614EE2A7B1}"/>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BFAEB492-91B5-6403-7838-1821C6222A63}"/>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D1A295D6-332B-D81A-FA8B-E1453DAFE067}"/>
              </a:ext>
            </a:extLst>
          </p:cNvPr>
          <p:cNvSpPr txBox="1"/>
          <p:nvPr/>
        </p:nvSpPr>
        <p:spPr>
          <a:xfrm>
            <a:off x="838200" y="1108923"/>
            <a:ext cx="10238772" cy="4955203"/>
          </a:xfrm>
          <a:prstGeom prst="rect">
            <a:avLst/>
          </a:prstGeom>
          <a:noFill/>
        </p:spPr>
        <p:txBody>
          <a:bodyPr wrap="square" rtlCol="0">
            <a:spAutoFit/>
          </a:bodyPr>
          <a:lstStyle/>
          <a:p>
            <a:pPr algn="ctr"/>
            <a:r>
              <a:rPr lang="es-MX" sz="3200" b="1" dirty="0"/>
              <a:t>Reglas de Presedencia</a:t>
            </a:r>
            <a:br>
              <a:rPr lang="es-MX" sz="3200" b="1" dirty="0"/>
            </a:br>
            <a:endParaRPr lang="es-MX" sz="3200" dirty="0"/>
          </a:p>
          <a:p>
            <a:r>
              <a:rPr lang="es-MX" dirty="0"/>
              <a:t>La especificidad de CSS es un algoritmo que determina qué declaración de estilo se aplica finalmente a un elemento.</a:t>
            </a:r>
          </a:p>
          <a:p>
            <a:r>
              <a:rPr lang="es-MX" dirty="0"/>
              <a:t>Si dos o más reglas CSS apuntan al mismo elemento, la declaración con mayor especificidad "ganará" y ese estilo se aplicará al elemento HTML.</a:t>
            </a:r>
          </a:p>
          <a:p>
            <a:endParaRPr lang="es-MX" dirty="0"/>
          </a:p>
          <a:p>
            <a:r>
              <a:rPr lang="es-MX" dirty="0"/>
              <a:t>&lt;html&gt;</a:t>
            </a:r>
            <a:br>
              <a:rPr lang="es-MX" dirty="0"/>
            </a:br>
            <a:r>
              <a:rPr lang="es-MX" dirty="0"/>
              <a:t>&lt;head&gt;</a:t>
            </a:r>
            <a:br>
              <a:rPr lang="es-MX" dirty="0"/>
            </a:br>
            <a:r>
              <a:rPr lang="es-MX" dirty="0"/>
              <a:t>  &lt;style&gt;</a:t>
            </a:r>
            <a:br>
              <a:rPr lang="es-MX" dirty="0"/>
            </a:br>
            <a:r>
              <a:rPr lang="es-MX" dirty="0"/>
              <a:t>    .test {color: green;}</a:t>
            </a:r>
            <a:br>
              <a:rPr lang="es-MX" dirty="0"/>
            </a:br>
            <a:r>
              <a:rPr lang="es-MX" dirty="0"/>
              <a:t>    p {color: red;}</a:t>
            </a:r>
            <a:br>
              <a:rPr lang="es-MX" dirty="0"/>
            </a:br>
            <a:r>
              <a:rPr lang="es-MX" dirty="0"/>
              <a:t>  &lt;/style&gt;</a:t>
            </a:r>
            <a:br>
              <a:rPr lang="es-MX" dirty="0"/>
            </a:br>
            <a:r>
              <a:rPr lang="es-MX" dirty="0"/>
              <a:t>&lt;/head&gt;</a:t>
            </a:r>
            <a:br>
              <a:rPr lang="es-MX" dirty="0"/>
            </a:br>
            <a:r>
              <a:rPr lang="es-MX" dirty="0"/>
              <a:t>&lt;body&gt;</a:t>
            </a:r>
            <a:br>
              <a:rPr lang="es-MX" dirty="0"/>
            </a:br>
            <a:br>
              <a:rPr lang="es-MX" dirty="0"/>
            </a:br>
            <a:r>
              <a:rPr lang="es-MX" dirty="0"/>
              <a:t>&lt;p class="test"&gt;Hello World!&lt;/p&gt;</a:t>
            </a:r>
            <a:br>
              <a:rPr lang="es-MX" dirty="0"/>
            </a:br>
            <a:br>
              <a:rPr lang="es-MX" dirty="0"/>
            </a:br>
            <a:r>
              <a:rPr lang="es-MX" dirty="0"/>
              <a:t>&lt;/body&gt;</a:t>
            </a:r>
            <a:br>
              <a:rPr lang="es-MX" dirty="0"/>
            </a:br>
            <a:r>
              <a:rPr lang="es-MX" dirty="0"/>
              <a:t>&lt;/html&gt;</a:t>
            </a:r>
          </a:p>
          <a:p>
            <a:pPr lvl="1"/>
            <a:endParaRPr lang="es-MX" dirty="0">
              <a:latin typeface="Verdana" panose="020B0604030504040204" pitchFamily="34" charset="0"/>
            </a:endParaRPr>
          </a:p>
        </p:txBody>
      </p:sp>
    </p:spTree>
    <p:extLst>
      <p:ext uri="{BB962C8B-B14F-4D97-AF65-F5344CB8AC3E}">
        <p14:creationId xmlns:p14="http://schemas.microsoft.com/office/powerpoint/2010/main" val="3003850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4B197827-7689-C26E-BD07-6EABE44E2C9E}"/>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808616BE-AEEC-A078-C581-35B9D3FC481C}"/>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48B5DE1F-02D4-7FBD-73A9-5F891ECD9208}"/>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6FD5E916-4CC3-CE3C-1E22-93746D227DB4}"/>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19096154-288C-F70B-FC05-866031C3CE26}"/>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686FDA62-969E-59B6-6FE3-3A9147344C07}"/>
              </a:ext>
            </a:extLst>
          </p:cNvPr>
          <p:cNvSpPr txBox="1"/>
          <p:nvPr/>
        </p:nvSpPr>
        <p:spPr>
          <a:xfrm>
            <a:off x="838200" y="1108923"/>
            <a:ext cx="10238772" cy="5601533"/>
          </a:xfrm>
          <a:prstGeom prst="rect">
            <a:avLst/>
          </a:prstGeom>
          <a:noFill/>
        </p:spPr>
        <p:txBody>
          <a:bodyPr wrap="square" rtlCol="0">
            <a:spAutoFit/>
          </a:bodyPr>
          <a:lstStyle/>
          <a:p>
            <a:pPr algn="ctr"/>
            <a:r>
              <a:rPr lang="es-MX" sz="3200" b="1" dirty="0"/>
              <a:t>Colores</a:t>
            </a:r>
            <a:br>
              <a:rPr lang="es-MX" sz="3200" b="1" dirty="0"/>
            </a:br>
            <a:r>
              <a:rPr lang="es-MX" sz="3200" b="1" dirty="0"/>
              <a:t> </a:t>
            </a:r>
            <a:endParaRPr lang="es-MX" sz="3200" dirty="0"/>
          </a:p>
          <a:p>
            <a:pPr marL="285750" lvl="1" indent="-285750">
              <a:buFont typeface="Arial" panose="020B0604020202020204" pitchFamily="34" charset="0"/>
              <a:buChar char="•"/>
            </a:pPr>
            <a:r>
              <a:rPr lang="es-MX" dirty="0"/>
              <a:t>Puedes usar nombres de colores predefinidos en CSS, como "red", "blue", "green", entre otros</a:t>
            </a:r>
            <a:br>
              <a:rPr lang="es-MX" dirty="0"/>
            </a:br>
            <a:endParaRPr lang="es-MX" dirty="0"/>
          </a:p>
          <a:p>
            <a:pPr marL="285750" lvl="1" indent="-285750">
              <a:buFont typeface="Arial" panose="020B0604020202020204" pitchFamily="34" charset="0"/>
              <a:buChar char="•"/>
            </a:pPr>
            <a:r>
              <a:rPr lang="es-MX" dirty="0"/>
              <a:t>Puedes definir colores utilizando valores hexadecimales de 6 dígitos (RRGGBB), donde RR representa la intensidad de rojo, GG la intensidad de verde y BB la intensidad de azul. </a:t>
            </a:r>
            <a:br>
              <a:rPr lang="es-MX" dirty="0"/>
            </a:br>
            <a:endParaRPr lang="es-MX" dirty="0"/>
          </a:p>
          <a:p>
            <a:pPr marL="285750" lvl="1" indent="-285750">
              <a:buFont typeface="Arial" panose="020B0604020202020204" pitchFamily="34" charset="0"/>
              <a:buChar char="•"/>
            </a:pPr>
            <a:r>
              <a:rPr lang="es-MX" dirty="0"/>
              <a:t> RGB - RED-GREEN-BLUE van de 0 a 255 </a:t>
            </a:r>
            <a:br>
              <a:rPr lang="es-MX" dirty="0"/>
            </a:br>
            <a:endParaRPr lang="es-MX" dirty="0"/>
          </a:p>
          <a:p>
            <a:pPr marL="285750" lvl="1" indent="-285750">
              <a:buFont typeface="Arial" panose="020B0604020202020204" pitchFamily="34" charset="0"/>
              <a:buChar char="•"/>
            </a:pPr>
            <a:r>
              <a:rPr lang="es-MX" dirty="0"/>
              <a:t>RGBA - RED-GREEN-BLUE-ALPHA van de 0 a 255  Puedes usar valores RGBA (Red, Green, Blue, Alpha) para definir colores. La parte "Alpha" controla la opacidad del color (0 = transparente, 1 = opaco).</a:t>
            </a:r>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r>
              <a:rPr lang="es-MX" dirty="0"/>
              <a:t> Puedes utilizar valores HSL (Hue, Saturation, Lightness) o HSLA (Hue, Saturation, Lightness, Alpha) para definir colores. El valor de "Hue" representa el tono, "Saturation" la saturación y "Lightness" la luminosidad. </a:t>
            </a:r>
          </a:p>
          <a:p>
            <a:pPr lvl="1"/>
            <a:endParaRPr lang="es-MX" dirty="0"/>
          </a:p>
          <a:p>
            <a:pPr marL="285750" lvl="1" indent="-285750">
              <a:buFont typeface="Arial" panose="020B0604020202020204" pitchFamily="34" charset="0"/>
              <a:buChar char="•"/>
            </a:pPr>
            <a:r>
              <a:rPr lang="es-MX" dirty="0"/>
              <a:t> Puedes utilizar la palabra clave "transparent" para definir un color completamente transparente. </a:t>
            </a:r>
          </a:p>
          <a:p>
            <a:pPr marL="285750" lvl="1" indent="-285750">
              <a:buFont typeface="Arial" panose="020B0604020202020204" pitchFamily="34" charset="0"/>
              <a:buChar char="•"/>
            </a:pPr>
            <a:endParaRPr lang="es-MX" dirty="0"/>
          </a:p>
          <a:p>
            <a:pPr lvl="1"/>
            <a:r>
              <a:rPr lang="es-MX" dirty="0"/>
              <a:t>Propiedades: color  y background-color</a:t>
            </a:r>
          </a:p>
          <a:p>
            <a:pPr lvl="1"/>
            <a:endParaRPr lang="es-MX" dirty="0"/>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endParaRPr lang="es-MX" dirty="0">
              <a:latin typeface="Verdana" panose="020B0604030504040204" pitchFamily="34" charset="0"/>
            </a:endParaRPr>
          </a:p>
        </p:txBody>
      </p:sp>
    </p:spTree>
    <p:extLst>
      <p:ext uri="{BB962C8B-B14F-4D97-AF65-F5344CB8AC3E}">
        <p14:creationId xmlns:p14="http://schemas.microsoft.com/office/powerpoint/2010/main" val="487781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BF711987-C3EA-7F73-AEE8-7675EC477A6D}"/>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57C93ED-676C-CEC2-5780-FD474650C4DF}"/>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4C02490A-D6D5-CDF9-83CE-6CFADD63E1E3}"/>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D9AF18CB-0C82-6BE3-5284-15B9217BF282}"/>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460EC6F3-42C4-DBCF-C918-B7C8A1EA7694}"/>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DD82840F-77FA-8199-F3F5-7CBA05EFDF2B}"/>
              </a:ext>
            </a:extLst>
          </p:cNvPr>
          <p:cNvSpPr txBox="1"/>
          <p:nvPr/>
        </p:nvSpPr>
        <p:spPr>
          <a:xfrm>
            <a:off x="838200" y="1108923"/>
            <a:ext cx="10238772" cy="2800767"/>
          </a:xfrm>
          <a:prstGeom prst="rect">
            <a:avLst/>
          </a:prstGeom>
          <a:noFill/>
        </p:spPr>
        <p:txBody>
          <a:bodyPr wrap="square" rtlCol="0">
            <a:spAutoFit/>
          </a:bodyPr>
          <a:lstStyle/>
          <a:p>
            <a:pPr algn="ctr"/>
            <a:r>
              <a:rPr lang="es-MX" sz="3200" b="1" dirty="0"/>
              <a:t>Fuentes</a:t>
            </a:r>
            <a:br>
              <a:rPr lang="es-MX" sz="3200" b="1" dirty="0"/>
            </a:br>
            <a:r>
              <a:rPr lang="es-MX" sz="3200" b="1" dirty="0"/>
              <a:t> </a:t>
            </a:r>
            <a:endParaRPr lang="es-MX" sz="3200" dirty="0"/>
          </a:p>
          <a:p>
            <a:r>
              <a:rPr lang="es-MX" dirty="0"/>
              <a:t>La selección de fuentes es importante</a:t>
            </a:r>
          </a:p>
          <a:p>
            <a:r>
              <a:rPr lang="es-MX" dirty="0"/>
              <a:t>Elegir la fuente correcta tiene un gran impacto en la forma en que los lectores experimentan un sitio web.</a:t>
            </a:r>
          </a:p>
          <a:p>
            <a:r>
              <a:rPr lang="es-MX" dirty="0"/>
              <a:t>La fuente adecuada puede crear una identidad fuerte para su marca.</a:t>
            </a:r>
          </a:p>
          <a:p>
            <a:r>
              <a:rPr lang="es-MX" dirty="0"/>
              <a:t>Es importante elegir una fuente legible. También es importante elegir un buen color y tamaño.</a:t>
            </a:r>
          </a:p>
          <a:p>
            <a:endParaRPr lang="es-MX" dirty="0"/>
          </a:p>
          <a:p>
            <a:r>
              <a:rPr lang="es-MX" dirty="0"/>
              <a:t>Propiedad : font-family</a:t>
            </a:r>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endParaRPr lang="es-MX" dirty="0">
              <a:latin typeface="Verdana" panose="020B0604030504040204" pitchFamily="34" charset="0"/>
            </a:endParaRPr>
          </a:p>
        </p:txBody>
      </p:sp>
    </p:spTree>
    <p:extLst>
      <p:ext uri="{BB962C8B-B14F-4D97-AF65-F5344CB8AC3E}">
        <p14:creationId xmlns:p14="http://schemas.microsoft.com/office/powerpoint/2010/main" val="41785307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E3B28FB5-68D6-31EF-A507-44870EE07AD0}"/>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5F0F14A7-5C59-7318-4446-579B95DA286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96269B85-3D07-C53D-4C7C-53563093DC5E}"/>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09C45575-1D32-9BB0-BFE8-512811A3529E}"/>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849FEF60-A035-B3C0-0E6A-FF4ED68AF15E}"/>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B4461541-B426-3F4E-C753-DDCB1C445AA8}"/>
              </a:ext>
            </a:extLst>
          </p:cNvPr>
          <p:cNvSpPr txBox="1"/>
          <p:nvPr/>
        </p:nvSpPr>
        <p:spPr>
          <a:xfrm>
            <a:off x="838200" y="1108923"/>
            <a:ext cx="10238772" cy="3016210"/>
          </a:xfrm>
          <a:prstGeom prst="rect">
            <a:avLst/>
          </a:prstGeom>
          <a:noFill/>
        </p:spPr>
        <p:txBody>
          <a:bodyPr wrap="square" rtlCol="0">
            <a:spAutoFit/>
          </a:bodyPr>
          <a:lstStyle/>
          <a:p>
            <a:pPr algn="ctr"/>
            <a:r>
              <a:rPr lang="es-MX" sz="3200" b="1" dirty="0"/>
              <a:t>Fondos y bordes</a:t>
            </a:r>
          </a:p>
          <a:p>
            <a:endParaRPr lang="es-MX" dirty="0"/>
          </a:p>
          <a:p>
            <a:pPr marL="285750" indent="-285750">
              <a:buFont typeface="Arial" panose="020B0604020202020204" pitchFamily="34" charset="0"/>
              <a:buChar char="•"/>
            </a:pPr>
            <a:r>
              <a:rPr lang="es-MX" dirty="0"/>
              <a:t>Las propiedades de fondo CSS se utilizan para agregar efectos de fondo a los elementos.</a:t>
            </a:r>
            <a:br>
              <a:rPr lang="es-MX" dirty="0"/>
            </a:br>
            <a:endParaRPr lang="es-MX" dirty="0"/>
          </a:p>
          <a:p>
            <a:pPr marL="285750" indent="-285750">
              <a:buFont typeface="Arial" panose="020B0604020202020204" pitchFamily="34" charset="0"/>
              <a:buChar char="•"/>
            </a:pPr>
            <a:r>
              <a:rPr lang="es-MX" dirty="0"/>
              <a:t>Las propiedades de borde CSS le permiten especificar el estilo, el ancho y el color del borde de un elemento.</a:t>
            </a:r>
          </a:p>
          <a:p>
            <a:br>
              <a:rPr lang="es-MX" dirty="0"/>
            </a:br>
            <a:endParaRPr lang="es-MX" dirty="0"/>
          </a:p>
          <a:p>
            <a:pPr marL="285750" indent="-285750">
              <a:buFont typeface="Arial" panose="020B0604020202020204" pitchFamily="34" charset="0"/>
              <a:buChar char="•"/>
            </a:pPr>
            <a:endParaRPr lang="es-MX" dirty="0"/>
          </a:p>
          <a:p>
            <a:r>
              <a:rPr lang="es-MX" sz="3200" b="1" dirty="0"/>
              <a:t> </a:t>
            </a:r>
            <a:endParaRPr lang="es-MX" sz="3200" dirty="0"/>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endParaRPr lang="es-MX" dirty="0">
              <a:latin typeface="Verdana" panose="020B0604030504040204" pitchFamily="34" charset="0"/>
            </a:endParaRPr>
          </a:p>
        </p:txBody>
      </p:sp>
    </p:spTree>
    <p:extLst>
      <p:ext uri="{BB962C8B-B14F-4D97-AF65-F5344CB8AC3E}">
        <p14:creationId xmlns:p14="http://schemas.microsoft.com/office/powerpoint/2010/main" val="5888349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3CA362F3-6DC2-BAF7-4863-D8492EEE78D8}"/>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C95495E5-8D79-1DB8-0FBE-F8FA34CCAD01}"/>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E9187395-F1B5-40C9-84A7-B55E41081A3A}"/>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625394E6-5C1E-46A0-9766-06E1E45E13ED}"/>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CSS</a:t>
            </a:r>
            <a:endParaRPr b="1" dirty="0">
              <a:solidFill>
                <a:schemeClr val="lt1"/>
              </a:solidFill>
            </a:endParaRPr>
          </a:p>
        </p:txBody>
      </p:sp>
      <p:pic>
        <p:nvPicPr>
          <p:cNvPr id="136" name="Google Shape;136;g2a7528faee4_0_27">
            <a:extLst>
              <a:ext uri="{FF2B5EF4-FFF2-40B4-BE49-F238E27FC236}">
                <a16:creationId xmlns:a16="http://schemas.microsoft.com/office/drawing/2014/main" id="{6A64EF66-D63C-A389-96B0-8EBD8D61772C}"/>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FFA9F8D1-A96B-A259-E7E7-3FEC5DD41532}"/>
              </a:ext>
            </a:extLst>
          </p:cNvPr>
          <p:cNvSpPr txBox="1"/>
          <p:nvPr/>
        </p:nvSpPr>
        <p:spPr>
          <a:xfrm>
            <a:off x="838200" y="1108923"/>
            <a:ext cx="10238772" cy="5878532"/>
          </a:xfrm>
          <a:prstGeom prst="rect">
            <a:avLst/>
          </a:prstGeom>
          <a:noFill/>
        </p:spPr>
        <p:txBody>
          <a:bodyPr wrap="square" rtlCol="0">
            <a:spAutoFit/>
          </a:bodyPr>
          <a:lstStyle/>
          <a:p>
            <a:pPr algn="ctr"/>
            <a:r>
              <a:rPr lang="es-MX" sz="3200" b="1" dirty="0"/>
              <a:t>Modelo de Caja</a:t>
            </a:r>
          </a:p>
          <a:p>
            <a:endParaRPr lang="es-MX" dirty="0"/>
          </a:p>
          <a:p>
            <a:pPr algn="just"/>
            <a:r>
              <a:rPr lang="es-MX" dirty="0"/>
              <a:t>El modelo de caja se refiere a cómo se representan los elementos HTML en una página web. Cada elemento HTML se representa como una caja rectangular, y esta caja está compuesta por cuatro partes: </a:t>
            </a:r>
          </a:p>
          <a:p>
            <a:pPr algn="just"/>
            <a:r>
              <a:rPr lang="es-MX" dirty="0"/>
              <a:t>Contenido(content), relleno(padding), bordes(border) y márgenes(margin).</a:t>
            </a:r>
          </a:p>
          <a:p>
            <a:pPr algn="just"/>
            <a:endParaRPr lang="es-MX" dirty="0"/>
          </a:p>
          <a:p>
            <a:pPr algn="just"/>
            <a:endParaRPr lang="es-MX" dirty="0"/>
          </a:p>
          <a:p>
            <a:pPr algn="just"/>
            <a:endParaRPr lang="es-MX" dirty="0"/>
          </a:p>
          <a:p>
            <a:pPr algn="just"/>
            <a:endParaRPr lang="es-MX" dirty="0"/>
          </a:p>
          <a:p>
            <a:pPr algn="just"/>
            <a:endParaRPr lang="es-MX" dirty="0"/>
          </a:p>
          <a:p>
            <a:br>
              <a:rPr lang="es-MX" dirty="0"/>
            </a:br>
            <a:endParaRPr lang="es-MX" dirty="0"/>
          </a:p>
          <a:p>
            <a:br>
              <a:rPr lang="es-MX" dirty="0"/>
            </a:br>
            <a:endParaRPr lang="es-MX" dirty="0"/>
          </a:p>
          <a:p>
            <a:pPr marL="285750" indent="-285750">
              <a:buFont typeface="Arial" panose="020B0604020202020204" pitchFamily="34" charset="0"/>
              <a:buChar char="•"/>
            </a:pPr>
            <a:endParaRPr lang="es-MX" dirty="0"/>
          </a:p>
          <a:p>
            <a:r>
              <a:rPr lang="es-MX" sz="3200" b="1" dirty="0"/>
              <a:t> </a:t>
            </a:r>
            <a:br>
              <a:rPr lang="es-MX" sz="3200" b="1" dirty="0"/>
            </a:br>
            <a:endParaRPr lang="es-MX" sz="3200" dirty="0"/>
          </a:p>
          <a:p>
            <a:pPr marL="285750" indent="-285750">
              <a:buFont typeface="Arial" panose="020B0604020202020204" pitchFamily="34" charset="0"/>
              <a:buChar char="•"/>
            </a:pPr>
            <a:r>
              <a:rPr lang="es-MX" sz="1200" b="1" dirty="0"/>
              <a:t>Contenido</a:t>
            </a:r>
            <a:r>
              <a:rPr lang="es-MX" sz="1200" dirty="0"/>
              <a:t> : El contenido del cuadro, donde aparecen el texto y las imágenes.</a:t>
            </a:r>
          </a:p>
          <a:p>
            <a:pPr marL="285750" indent="-285750">
              <a:buFont typeface="Arial" panose="020B0604020202020204" pitchFamily="34" charset="0"/>
              <a:buChar char="•"/>
            </a:pPr>
            <a:r>
              <a:rPr lang="es-MX" sz="1200" b="1" dirty="0"/>
              <a:t>Relleno</a:t>
            </a:r>
            <a:r>
              <a:rPr lang="es-MX" sz="1200" dirty="0"/>
              <a:t> : Limpia un área alrededor del contenido. El relleno es transparente.</a:t>
            </a:r>
          </a:p>
          <a:p>
            <a:pPr marL="285750" indent="-285750">
              <a:buFont typeface="Arial" panose="020B0604020202020204" pitchFamily="34" charset="0"/>
              <a:buChar char="•"/>
            </a:pPr>
            <a:r>
              <a:rPr lang="es-MX" sz="1200" b="1" dirty="0"/>
              <a:t>Borde</a:t>
            </a:r>
            <a:r>
              <a:rPr lang="es-MX" sz="1200" dirty="0"/>
              <a:t> : un borde que rodea el relleno y el contenido.</a:t>
            </a:r>
          </a:p>
          <a:p>
            <a:pPr marL="285750" indent="-285750">
              <a:buFont typeface="Arial" panose="020B0604020202020204" pitchFamily="34" charset="0"/>
              <a:buChar char="•"/>
            </a:pPr>
            <a:r>
              <a:rPr lang="es-MX" sz="1200" b="1" dirty="0"/>
              <a:t>Margen</a:t>
            </a:r>
            <a:r>
              <a:rPr lang="es-MX" sz="1200" dirty="0"/>
              <a:t> : Limpia un área fuera del borde. El margen es transparente.</a:t>
            </a:r>
          </a:p>
          <a:p>
            <a:pPr marL="285750" lvl="1" indent="-285750">
              <a:buFont typeface="Arial" panose="020B0604020202020204" pitchFamily="34" charset="0"/>
              <a:buChar char="•"/>
            </a:pPr>
            <a:endParaRPr lang="es-MX" dirty="0"/>
          </a:p>
          <a:p>
            <a:pPr marL="285750" lvl="1" indent="-285750">
              <a:buFont typeface="Arial" panose="020B0604020202020204" pitchFamily="34" charset="0"/>
              <a:buChar char="•"/>
            </a:pPr>
            <a:endParaRPr lang="es-MX" dirty="0">
              <a:latin typeface="Verdana" panose="020B0604030504040204" pitchFamily="34" charset="0"/>
            </a:endParaRPr>
          </a:p>
        </p:txBody>
      </p:sp>
      <p:pic>
        <p:nvPicPr>
          <p:cNvPr id="4" name="Imagen 3">
            <a:extLst>
              <a:ext uri="{FF2B5EF4-FFF2-40B4-BE49-F238E27FC236}">
                <a16:creationId xmlns:a16="http://schemas.microsoft.com/office/drawing/2014/main" id="{6FE36CE3-A441-CF35-2BFE-2BB7B3DEF4EF}"/>
              </a:ext>
            </a:extLst>
          </p:cNvPr>
          <p:cNvPicPr>
            <a:picLocks noChangeAspect="1"/>
          </p:cNvPicPr>
          <p:nvPr/>
        </p:nvPicPr>
        <p:blipFill>
          <a:blip r:embed="rId4"/>
          <a:stretch>
            <a:fillRect/>
          </a:stretch>
        </p:blipFill>
        <p:spPr>
          <a:xfrm>
            <a:off x="3243080" y="2518934"/>
            <a:ext cx="4954247" cy="2690723"/>
          </a:xfrm>
          <a:prstGeom prst="rect">
            <a:avLst/>
          </a:prstGeom>
        </p:spPr>
      </p:pic>
    </p:spTree>
    <p:extLst>
      <p:ext uri="{BB962C8B-B14F-4D97-AF65-F5344CB8AC3E}">
        <p14:creationId xmlns:p14="http://schemas.microsoft.com/office/powerpoint/2010/main" val="5122639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699E96DA-B04C-DA03-DAD3-A1F5B1E6B9FD}"/>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99B67C64-376E-AF32-16AC-EDD8E3EAA02B}"/>
              </a:ext>
            </a:extLst>
          </p:cNvPr>
          <p:cNvSpPr txBox="1">
            <a:spLocks noGrp="1"/>
          </p:cNvSpPr>
          <p:nvPr>
            <p:ph type="body" idx="1"/>
          </p:nvPr>
        </p:nvSpPr>
        <p:spPr>
          <a:xfrm>
            <a:off x="596462" y="1367209"/>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303798A1-9F09-5B77-0A7D-E87CAD39B434}"/>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57059270-0275-CE40-73B8-7FB1488D599E}"/>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147D6630-19C0-F40F-9C3D-B90BD2BDA708}"/>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2D5D3AB1-B426-7738-27DC-586514695A31}"/>
              </a:ext>
            </a:extLst>
          </p:cNvPr>
          <p:cNvSpPr txBox="1"/>
          <p:nvPr/>
        </p:nvSpPr>
        <p:spPr>
          <a:xfrm>
            <a:off x="977462" y="1618593"/>
            <a:ext cx="9353215" cy="2339102"/>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 SPAN</a:t>
            </a:r>
          </a:p>
          <a:p>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600" b="0" i="0" dirty="0">
                <a:solidFill>
                  <a:srgbClr val="23272F"/>
                </a:solidFill>
                <a:effectLst/>
                <a:latin typeface="Verdana" panose="020B0604030504040204" pitchFamily="34" charset="0"/>
              </a:rPr>
              <a:t>La etiqueta HTML </a:t>
            </a:r>
            <a:r>
              <a:rPr lang="es-MX" sz="1600" b="1" i="0" dirty="0">
                <a:solidFill>
                  <a:srgbClr val="23272F"/>
                </a:solidFill>
                <a:effectLst/>
                <a:latin typeface="Verdana" panose="020B0604030504040204" pitchFamily="34" charset="0"/>
              </a:rPr>
              <a:t>&lt;span&gt;</a:t>
            </a:r>
            <a:r>
              <a:rPr lang="es-MX" sz="1600" b="0" i="0" dirty="0">
                <a:solidFill>
                  <a:srgbClr val="23272F"/>
                </a:solidFill>
                <a:effectLst/>
                <a:latin typeface="Verdana" panose="020B0604030504040204" pitchFamily="34" charset="0"/>
              </a:rPr>
              <a:t> es una etiqueta de formato de texto que se utiliza para aplicar estilos personalizados a un fragmento de texto dentro de una línea de texto o un bloque de texto.</a:t>
            </a:r>
            <a:endParaRPr lang="en-US" sz="1600" kern="100" dirty="0">
              <a:solidFill>
                <a:srgbClr val="23272F"/>
              </a:solidFill>
              <a:effectLst/>
              <a:latin typeface="Aptos" panose="020B0004020202020204" pitchFamily="34" charset="0"/>
              <a:ea typeface="Aptos" panose="020B0004020202020204" pitchFamily="34" charset="0"/>
              <a:cs typeface="Times New Roman" panose="02020603050405020304" pitchFamily="18" charset="0"/>
            </a:endParaRPr>
          </a:p>
          <a:p>
            <a:r>
              <a:rPr lang="es-MX" sz="2400" b="0" i="0" dirty="0">
                <a:solidFill>
                  <a:schemeClr val="tx1"/>
                </a:solidFill>
                <a:effectLst/>
                <a:latin typeface="Courier New" panose="02070309020205020404" pitchFamily="49" charset="0"/>
              </a:rPr>
              <a:t>&lt;</a:t>
            </a:r>
            <a:r>
              <a:rPr lang="es-MX" sz="3200" b="0" i="0" dirty="0">
                <a:solidFill>
                  <a:schemeClr val="tx1"/>
                </a:solidFill>
                <a:effectLst/>
                <a:latin typeface="Courier New" panose="02070309020205020404" pitchFamily="49" charset="0"/>
              </a:rPr>
              <a:t>span</a:t>
            </a:r>
            <a:r>
              <a:rPr lang="es-MX" sz="2400" b="0" i="0" dirty="0">
                <a:solidFill>
                  <a:schemeClr val="tx1"/>
                </a:solidFill>
                <a:effectLst/>
                <a:latin typeface="Courier New" panose="02070309020205020404" pitchFamily="49" charset="0"/>
              </a:rPr>
              <a:t>&gt;testo dentro de un span &lt;/</a:t>
            </a:r>
            <a:r>
              <a:rPr lang="es-MX" sz="3200" b="0" i="0" dirty="0">
                <a:solidFill>
                  <a:schemeClr val="tx1"/>
                </a:solidFill>
                <a:effectLst/>
                <a:latin typeface="Courier New" panose="02070309020205020404" pitchFamily="49" charset="0"/>
              </a:rPr>
              <a:t>span</a:t>
            </a:r>
            <a:r>
              <a:rPr lang="es-MX" sz="2400" b="0" i="0" dirty="0">
                <a:solidFill>
                  <a:schemeClr val="tx1"/>
                </a:solidFill>
                <a:effectLst/>
                <a:latin typeface="Courier New" panose="02070309020205020404" pitchFamily="49" charset="0"/>
              </a:rPr>
              <a:t>&gt;</a:t>
            </a:r>
            <a:endParaRPr lang="es-MX" sz="1800"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b="1" dirty="0"/>
              <a:t> </a:t>
            </a:r>
            <a:endParaRPr lang="es-MX" sz="1600" dirty="0"/>
          </a:p>
        </p:txBody>
      </p:sp>
    </p:spTree>
    <p:extLst>
      <p:ext uri="{BB962C8B-B14F-4D97-AF65-F5344CB8AC3E}">
        <p14:creationId xmlns:p14="http://schemas.microsoft.com/office/powerpoint/2010/main" val="26447430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DE34DE80-422D-DFAF-9A27-C86CD7E06CBD}"/>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03803740-51DC-5C9E-785C-7BD76B3389E6}"/>
              </a:ext>
            </a:extLst>
          </p:cNvPr>
          <p:cNvSpPr txBox="1">
            <a:spLocks noGrp="1"/>
          </p:cNvSpPr>
          <p:nvPr>
            <p:ph type="body" idx="1"/>
          </p:nvPr>
        </p:nvSpPr>
        <p:spPr>
          <a:xfrm>
            <a:off x="735725" y="1334814"/>
            <a:ext cx="3413524"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1279A7A2-E1DB-A376-DED0-C352E4F3B950}"/>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E9A64D05-E74C-8C43-24B6-1E12C7923474}"/>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436A6926-35DF-D5FD-7427-83139F1EAA93}"/>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023F5467-E8B1-4193-0E4F-369F86141A74}"/>
              </a:ext>
            </a:extLst>
          </p:cNvPr>
          <p:cNvSpPr txBox="1"/>
          <p:nvPr/>
        </p:nvSpPr>
        <p:spPr>
          <a:xfrm>
            <a:off x="977463" y="1618593"/>
            <a:ext cx="9312432" cy="1077218"/>
          </a:xfrm>
          <a:prstGeom prst="rect">
            <a:avLst/>
          </a:prstGeom>
          <a:noFill/>
        </p:spPr>
        <p:txBody>
          <a:bodyPr wrap="square" rtlCol="0">
            <a:spAutoFit/>
          </a:bodyPr>
          <a:lstStyle/>
          <a:p>
            <a:pPr algn="ctr"/>
            <a:r>
              <a:rPr lang="es-MX" sz="2400" b="1" dirty="0"/>
              <a:t>Elementos en Bloque</a:t>
            </a:r>
            <a:br>
              <a:rPr lang="es-MX" sz="2400" b="1" dirty="0"/>
            </a:br>
            <a:endParaRPr lang="es-MX" sz="2400" b="1" dirty="0"/>
          </a:p>
          <a:p>
            <a:pPr algn="ctr"/>
            <a:endParaRPr lang="es-MX" sz="1600" dirty="0"/>
          </a:p>
        </p:txBody>
      </p:sp>
      <p:sp>
        <p:nvSpPr>
          <p:cNvPr id="6" name="CuadroTexto 5">
            <a:extLst>
              <a:ext uri="{FF2B5EF4-FFF2-40B4-BE49-F238E27FC236}">
                <a16:creationId xmlns:a16="http://schemas.microsoft.com/office/drawing/2014/main" id="{13D97C7C-C8A9-E8C3-D438-E4C277DCD253}"/>
              </a:ext>
            </a:extLst>
          </p:cNvPr>
          <p:cNvSpPr txBox="1"/>
          <p:nvPr/>
        </p:nvSpPr>
        <p:spPr>
          <a:xfrm>
            <a:off x="2819596" y="2770697"/>
            <a:ext cx="2071868" cy="2246769"/>
          </a:xfrm>
          <a:prstGeom prst="rect">
            <a:avLst/>
          </a:prstGeom>
          <a:noFill/>
        </p:spPr>
        <p:txBody>
          <a:bodyPr wrap="square">
            <a:spAutoFit/>
          </a:bodyPr>
          <a:lstStyle/>
          <a:p>
            <a:r>
              <a:rPr lang="es-MX" sz="1400" dirty="0"/>
              <a:t>&lt;div&gt;</a:t>
            </a:r>
          </a:p>
          <a:p>
            <a:r>
              <a:rPr lang="es-MX" sz="1400" dirty="0"/>
              <a:t>&lt;form&gt;</a:t>
            </a:r>
          </a:p>
          <a:p>
            <a:r>
              <a:rPr lang="es-MX" sz="1400" dirty="0"/>
              <a:t>&lt;h1&gt;…&lt;h6&gt;</a:t>
            </a:r>
          </a:p>
          <a:p>
            <a:r>
              <a:rPr lang="es-MX" sz="1400" dirty="0"/>
              <a:t>&lt;hr&gt;</a:t>
            </a:r>
          </a:p>
          <a:p>
            <a:r>
              <a:rPr lang="es-MX" sz="1400" dirty="0"/>
              <a:t>&lt;li&gt;</a:t>
            </a:r>
          </a:p>
          <a:p>
            <a:r>
              <a:rPr lang="es-MX" sz="1400" dirty="0"/>
              <a:t>&lt;ol&gt;</a:t>
            </a:r>
          </a:p>
          <a:p>
            <a:r>
              <a:rPr lang="es-MX" sz="1400" dirty="0"/>
              <a:t>&lt;p&gt;</a:t>
            </a:r>
          </a:p>
          <a:p>
            <a:r>
              <a:rPr lang="es-MX" sz="1400" dirty="0"/>
              <a:t>&lt;pre&gt;</a:t>
            </a:r>
          </a:p>
          <a:p>
            <a:r>
              <a:rPr lang="es-MX" sz="1400" dirty="0"/>
              <a:t>&lt;table</a:t>
            </a:r>
          </a:p>
          <a:p>
            <a:r>
              <a:rPr lang="es-MX" sz="1400" dirty="0"/>
              <a:t>&lt;ul&gt;</a:t>
            </a:r>
          </a:p>
        </p:txBody>
      </p:sp>
      <p:sp>
        <p:nvSpPr>
          <p:cNvPr id="8" name="CuadroTexto 7">
            <a:extLst>
              <a:ext uri="{FF2B5EF4-FFF2-40B4-BE49-F238E27FC236}">
                <a16:creationId xmlns:a16="http://schemas.microsoft.com/office/drawing/2014/main" id="{BE20D914-C35E-BE8A-1D72-04D76584F833}"/>
              </a:ext>
            </a:extLst>
          </p:cNvPr>
          <p:cNvSpPr txBox="1"/>
          <p:nvPr/>
        </p:nvSpPr>
        <p:spPr>
          <a:xfrm>
            <a:off x="5633679" y="2909538"/>
            <a:ext cx="3761771" cy="2062103"/>
          </a:xfrm>
          <a:prstGeom prst="rect">
            <a:avLst/>
          </a:prstGeom>
          <a:noFill/>
        </p:spPr>
        <p:txBody>
          <a:bodyPr wrap="square">
            <a:spAutoFit/>
          </a:bodyPr>
          <a:lstStyle/>
          <a:p>
            <a:r>
              <a:rPr lang="es-MX" sz="1600" b="0" i="0" dirty="0">
                <a:solidFill>
                  <a:srgbClr val="000000"/>
                </a:solidFill>
                <a:effectLst/>
                <a:latin typeface="Verdana" panose="020B0604030504040204" pitchFamily="34" charset="0"/>
              </a:rPr>
              <a:t>Un elemento a nivel de bloque siempre comienza en una nueva línea y los navegadores agregan automáticamente algún espacio (un margen) antes y después del elemento. Un elemento a nivel de bloque siempre ocupa todo el ancho disponible</a:t>
            </a:r>
            <a:endParaRPr lang="es-MX" sz="1600" dirty="0"/>
          </a:p>
        </p:txBody>
      </p:sp>
    </p:spTree>
    <p:extLst>
      <p:ext uri="{BB962C8B-B14F-4D97-AF65-F5344CB8AC3E}">
        <p14:creationId xmlns:p14="http://schemas.microsoft.com/office/powerpoint/2010/main" val="257445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81A088D7-4405-2E6F-3609-D8A1CE3F6391}"/>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CE8CAFD9-9CCF-B7C7-244D-6F73EE9C8412}"/>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3765DA1B-C13E-AF35-3D3C-2709E39CCB97}"/>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3244ECF2-81E0-3C69-7EF8-63DFAD9CF058}"/>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57A0DAB7-4762-D55C-81D5-F4C4FF28CE34}"/>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54C6A382-F58C-F234-780B-26BDCE347DBE}"/>
              </a:ext>
            </a:extLst>
          </p:cNvPr>
          <p:cNvSpPr txBox="1"/>
          <p:nvPr/>
        </p:nvSpPr>
        <p:spPr>
          <a:xfrm>
            <a:off x="977462" y="1618593"/>
            <a:ext cx="9353215" cy="461665"/>
          </a:xfrm>
          <a:prstGeom prst="rect">
            <a:avLst/>
          </a:prstGeom>
          <a:noFill/>
        </p:spPr>
        <p:txBody>
          <a:bodyPr wrap="square" rtlCol="0">
            <a:spAutoFit/>
          </a:bodyPr>
          <a:lstStyle/>
          <a:p>
            <a:pPr algn="ctr"/>
            <a:r>
              <a:rPr lang="es-MX" sz="2400" b="1" dirty="0"/>
              <a:t>Elementos en Linea</a:t>
            </a:r>
          </a:p>
        </p:txBody>
      </p:sp>
      <p:sp>
        <p:nvSpPr>
          <p:cNvPr id="3" name="CuadroTexto 2">
            <a:extLst>
              <a:ext uri="{FF2B5EF4-FFF2-40B4-BE49-F238E27FC236}">
                <a16:creationId xmlns:a16="http://schemas.microsoft.com/office/drawing/2014/main" id="{C2DF92DE-72E2-67CF-09B6-070531A96D46}"/>
              </a:ext>
            </a:extLst>
          </p:cNvPr>
          <p:cNvSpPr txBox="1"/>
          <p:nvPr/>
        </p:nvSpPr>
        <p:spPr>
          <a:xfrm>
            <a:off x="2324243" y="2712533"/>
            <a:ext cx="1039067" cy="3108543"/>
          </a:xfrm>
          <a:prstGeom prst="rect">
            <a:avLst/>
          </a:prstGeom>
          <a:noFill/>
        </p:spPr>
        <p:txBody>
          <a:bodyPr wrap="none" rtlCol="0">
            <a:spAutoFit/>
          </a:bodyPr>
          <a:lstStyle/>
          <a:p>
            <a:r>
              <a:rPr lang="es-MX" sz="1400" dirty="0"/>
              <a:t>&lt;a&gt;</a:t>
            </a:r>
          </a:p>
          <a:p>
            <a:r>
              <a:rPr lang="es-MX" sz="1400" dirty="0"/>
              <a:t>&lt;b&gt;</a:t>
            </a:r>
          </a:p>
          <a:p>
            <a:r>
              <a:rPr lang="es-MX" sz="1400" dirty="0"/>
              <a:t>&lt;br&gt;</a:t>
            </a:r>
          </a:p>
          <a:p>
            <a:r>
              <a:rPr lang="es-MX" sz="1400" dirty="0"/>
              <a:t>&lt;code&gt;</a:t>
            </a:r>
          </a:p>
          <a:p>
            <a:r>
              <a:rPr lang="es-MX" sz="1400" dirty="0"/>
              <a:t>&lt;i&gt;</a:t>
            </a:r>
          </a:p>
          <a:p>
            <a:r>
              <a:rPr lang="es-MX" sz="1400" dirty="0"/>
              <a:t>&lt;img&gt;</a:t>
            </a:r>
          </a:p>
          <a:p>
            <a:r>
              <a:rPr lang="es-MX" sz="1400" dirty="0"/>
              <a:t>&lt;input&gt;</a:t>
            </a:r>
          </a:p>
          <a:p>
            <a:r>
              <a:rPr lang="es-MX" sz="1400" dirty="0"/>
              <a:t>&lt;label&gt;</a:t>
            </a:r>
          </a:p>
          <a:p>
            <a:r>
              <a:rPr lang="es-MX" sz="1400" dirty="0"/>
              <a:t>&lt;select&gt;</a:t>
            </a:r>
          </a:p>
          <a:p>
            <a:r>
              <a:rPr lang="es-MX" sz="1400" dirty="0"/>
              <a:t>&lt;span&gt;</a:t>
            </a:r>
          </a:p>
          <a:p>
            <a:r>
              <a:rPr lang="es-MX" sz="1400" dirty="0"/>
              <a:t>&lt;strong&gt;</a:t>
            </a:r>
          </a:p>
          <a:p>
            <a:r>
              <a:rPr lang="es-MX" sz="1400" dirty="0"/>
              <a:t>&lt;sub&gt;</a:t>
            </a:r>
          </a:p>
          <a:p>
            <a:r>
              <a:rPr lang="es-MX" sz="1400" dirty="0"/>
              <a:t>&lt;sup&gt;</a:t>
            </a:r>
          </a:p>
          <a:p>
            <a:r>
              <a:rPr lang="es-MX" sz="1400" dirty="0"/>
              <a:t>&lt;textarea&gt;</a:t>
            </a:r>
            <a:endParaRPr lang="es-MX" dirty="0"/>
          </a:p>
        </p:txBody>
      </p:sp>
      <p:sp>
        <p:nvSpPr>
          <p:cNvPr id="5" name="CuadroTexto 4">
            <a:extLst>
              <a:ext uri="{FF2B5EF4-FFF2-40B4-BE49-F238E27FC236}">
                <a16:creationId xmlns:a16="http://schemas.microsoft.com/office/drawing/2014/main" id="{EF8B027E-1E3E-DE89-9655-C76EE9E8D12E}"/>
              </a:ext>
            </a:extLst>
          </p:cNvPr>
          <p:cNvSpPr txBox="1"/>
          <p:nvPr/>
        </p:nvSpPr>
        <p:spPr>
          <a:xfrm>
            <a:off x="5298546" y="2905780"/>
            <a:ext cx="3278295" cy="1077218"/>
          </a:xfrm>
          <a:prstGeom prst="rect">
            <a:avLst/>
          </a:prstGeom>
          <a:noFill/>
        </p:spPr>
        <p:txBody>
          <a:bodyPr wrap="square">
            <a:spAutoFit/>
          </a:bodyPr>
          <a:lstStyle/>
          <a:p>
            <a:pPr algn="l"/>
            <a:r>
              <a:rPr lang="es-MX" sz="1600" b="0" i="0" dirty="0">
                <a:solidFill>
                  <a:srgbClr val="000000"/>
                </a:solidFill>
                <a:effectLst/>
                <a:latin typeface="Verdana" panose="020B0604030504040204" pitchFamily="34" charset="0"/>
              </a:rPr>
              <a:t>Un elemento en línea no comienza en una nueva línea.</a:t>
            </a:r>
          </a:p>
          <a:p>
            <a:pPr algn="l"/>
            <a:r>
              <a:rPr lang="es-MX" sz="1600" b="0" i="0" dirty="0">
                <a:solidFill>
                  <a:srgbClr val="000000"/>
                </a:solidFill>
                <a:effectLst/>
                <a:latin typeface="Verdana" panose="020B0604030504040204" pitchFamily="34" charset="0"/>
              </a:rPr>
              <a:t>Un elemento en línea solo ocupa el ancho necesario.</a:t>
            </a:r>
          </a:p>
        </p:txBody>
      </p:sp>
    </p:spTree>
    <p:extLst>
      <p:ext uri="{BB962C8B-B14F-4D97-AF65-F5344CB8AC3E}">
        <p14:creationId xmlns:p14="http://schemas.microsoft.com/office/powerpoint/2010/main" val="296378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2E89EF54-B3A0-6F0C-DBD4-31F5535CB9BB}"/>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4B5979FA-01A2-F68C-B538-224DBA8D4263}"/>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C68082C5-C4F0-025B-5564-3B8372430347}"/>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462141B6-8873-9703-A919-BA60219202F2}"/>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C480C08D-FE9C-7E5B-E001-C4F6CEB6337E}"/>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E86B7457-3562-5D42-8FDA-F97D74EC441A}"/>
              </a:ext>
            </a:extLst>
          </p:cNvPr>
          <p:cNvSpPr txBox="1"/>
          <p:nvPr/>
        </p:nvSpPr>
        <p:spPr>
          <a:xfrm>
            <a:off x="1058485" y="1187965"/>
            <a:ext cx="9353215" cy="5324535"/>
          </a:xfrm>
          <a:prstGeom prst="rect">
            <a:avLst/>
          </a:prstGeom>
          <a:noFill/>
        </p:spPr>
        <p:txBody>
          <a:bodyPr wrap="square" rtlCol="0">
            <a:spAutoFit/>
          </a:bodyPr>
          <a:lstStyle/>
          <a:p>
            <a:pPr algn="ctr"/>
            <a:r>
              <a:rPr lang="es-MX" sz="2400" b="1" dirty="0"/>
              <a:t>Entidades HTML</a:t>
            </a:r>
          </a:p>
          <a:p>
            <a:br>
              <a:rPr lang="es-MX" sz="2400" b="1" dirty="0"/>
            </a:br>
            <a:r>
              <a:rPr lang="es-MX" sz="1600" dirty="0"/>
              <a:t>Para ello HTML nos ofrece las entidades. Las entidades son unas estructuras que, mediante el uso de una codificación, nos permiten representar un símbolo.</a:t>
            </a:r>
          </a:p>
          <a:p>
            <a:endParaRPr lang="es-MX" sz="1600" dirty="0"/>
          </a:p>
          <a:p>
            <a:r>
              <a:rPr lang="es-MX" sz="1600" dirty="0"/>
              <a:t>La estructura de la entidad HTML es un ampersand(&amp;) seguido del código o nombre de la entidad y terminado en un punto y coma(;).</a:t>
            </a:r>
          </a:p>
          <a:p>
            <a:pPr algn="ctr"/>
            <a:br>
              <a:rPr lang="es-MX" sz="2400" b="1" dirty="0"/>
            </a:br>
            <a:r>
              <a:rPr lang="es-MX" sz="2400" b="1" dirty="0"/>
              <a:t>&amp;nbsp;  espacio en blanco</a:t>
            </a:r>
          </a:p>
          <a:p>
            <a:r>
              <a:rPr lang="es-MX" dirty="0">
                <a:solidFill>
                  <a:schemeClr val="tx1"/>
                </a:solidFill>
                <a:effectLst/>
              </a:rPr>
              <a:t>&amp;</a:t>
            </a:r>
            <a:r>
              <a:rPr lang="es-MX" dirty="0">
                <a:solidFill>
                  <a:schemeClr val="tx1"/>
                </a:solidFill>
              </a:rPr>
              <a:t>  </a:t>
            </a:r>
            <a:r>
              <a:rPr lang="es-MX" dirty="0">
                <a:solidFill>
                  <a:schemeClr val="tx1"/>
                </a:solidFill>
                <a:effectLst/>
              </a:rPr>
              <a:t>&amp;amp;</a:t>
            </a:r>
            <a:r>
              <a:rPr lang="es-MX" dirty="0">
                <a:solidFill>
                  <a:schemeClr val="tx1"/>
                </a:solidFill>
              </a:rPr>
              <a:t>   </a:t>
            </a:r>
            <a:br>
              <a:rPr lang="es-MX" dirty="0">
                <a:solidFill>
                  <a:schemeClr val="tx1"/>
                </a:solidFill>
              </a:rPr>
            </a:br>
            <a:r>
              <a:rPr lang="es-MX" dirty="0">
                <a:solidFill>
                  <a:schemeClr val="tx1"/>
                </a:solidFill>
                <a:effectLst/>
              </a:rPr>
              <a:t>&lt;</a:t>
            </a:r>
            <a:r>
              <a:rPr lang="es-MX" dirty="0">
                <a:solidFill>
                  <a:schemeClr val="tx1"/>
                </a:solidFill>
              </a:rPr>
              <a:t>  </a:t>
            </a:r>
            <a:r>
              <a:rPr lang="es-MX" dirty="0">
                <a:solidFill>
                  <a:schemeClr val="tx1"/>
                </a:solidFill>
                <a:effectLst/>
              </a:rPr>
              <a:t>&amp;lt;</a:t>
            </a:r>
            <a:r>
              <a:rPr lang="es-MX" dirty="0">
                <a:solidFill>
                  <a:schemeClr val="tx1"/>
                </a:solidFill>
              </a:rPr>
              <a:t> </a:t>
            </a:r>
            <a:br>
              <a:rPr lang="es-MX" dirty="0">
                <a:solidFill>
                  <a:schemeClr val="tx1"/>
                </a:solidFill>
              </a:rPr>
            </a:br>
            <a:r>
              <a:rPr lang="es-MX" dirty="0">
                <a:solidFill>
                  <a:schemeClr val="tx1"/>
                </a:solidFill>
                <a:effectLst/>
              </a:rPr>
              <a:t>&gt;</a:t>
            </a:r>
            <a:r>
              <a:rPr lang="es-MX" dirty="0">
                <a:solidFill>
                  <a:schemeClr val="tx1"/>
                </a:solidFill>
              </a:rPr>
              <a:t>  </a:t>
            </a:r>
            <a:r>
              <a:rPr lang="es-MX" dirty="0">
                <a:solidFill>
                  <a:schemeClr val="tx1"/>
                </a:solidFill>
                <a:effectLst/>
              </a:rPr>
              <a:t>&amp;gt;</a:t>
            </a:r>
          </a:p>
          <a:p>
            <a:r>
              <a:rPr lang="es-MX" dirty="0">
                <a:solidFill>
                  <a:schemeClr val="tx1"/>
                </a:solidFill>
              </a:rPr>
              <a:t>á   &amp;aacute;</a:t>
            </a:r>
          </a:p>
          <a:p>
            <a:r>
              <a:rPr lang="es-MX" dirty="0">
                <a:solidFill>
                  <a:schemeClr val="tx1"/>
                </a:solidFill>
              </a:rPr>
              <a:t>é   &amp;eacute;</a:t>
            </a:r>
          </a:p>
          <a:p>
            <a:r>
              <a:rPr lang="es-MX" dirty="0">
                <a:solidFill>
                  <a:schemeClr val="tx1"/>
                </a:solidFill>
              </a:rPr>
              <a:t>í   &amp;iacute; </a:t>
            </a:r>
          </a:p>
          <a:p>
            <a:r>
              <a:rPr lang="es-MX" dirty="0">
                <a:solidFill>
                  <a:schemeClr val="tx1"/>
                </a:solidFill>
              </a:rPr>
              <a:t>€   &amp;euro;</a:t>
            </a:r>
          </a:p>
          <a:p>
            <a:r>
              <a:rPr lang="es-MX" dirty="0">
                <a:solidFill>
                  <a:schemeClr val="tx1"/>
                </a:solidFill>
              </a:rPr>
              <a:t>£   &amp;pound;</a:t>
            </a:r>
          </a:p>
          <a:p>
            <a:r>
              <a:rPr lang="es-MX" dirty="0">
                <a:solidFill>
                  <a:schemeClr val="tx1"/>
                </a:solidFill>
              </a:rPr>
              <a:t>©   &amp;copy;</a:t>
            </a:r>
          </a:p>
          <a:p>
            <a:r>
              <a:rPr lang="es-MX" dirty="0">
                <a:solidFill>
                  <a:schemeClr val="tx1"/>
                </a:solidFill>
              </a:rPr>
              <a:t>®   &amp;reg;</a:t>
            </a:r>
          </a:p>
          <a:p>
            <a:endParaRPr lang="es-MX" sz="2400" b="1" dirty="0"/>
          </a:p>
        </p:txBody>
      </p:sp>
    </p:spTree>
    <p:extLst>
      <p:ext uri="{BB962C8B-B14F-4D97-AF65-F5344CB8AC3E}">
        <p14:creationId xmlns:p14="http://schemas.microsoft.com/office/powerpoint/2010/main" val="41132879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F7C00CBF-C117-E1EE-2FB9-32D38B7282CF}"/>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A3591352-DBB9-92A4-533D-2E7EE59A540C}"/>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D880B749-0B94-0D93-C71E-8F18B0103B7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1D055190-629E-02D1-EB89-C49ACFA98849}"/>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979BA7E2-E87E-CD13-99D4-4B7D88DED899}"/>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872D0806-F422-01B7-27EF-5611FD9C0CB9}"/>
              </a:ext>
            </a:extLst>
          </p:cNvPr>
          <p:cNvSpPr txBox="1"/>
          <p:nvPr/>
        </p:nvSpPr>
        <p:spPr>
          <a:xfrm>
            <a:off x="1058485" y="1187965"/>
            <a:ext cx="9353215" cy="3139321"/>
          </a:xfrm>
          <a:prstGeom prst="rect">
            <a:avLst/>
          </a:prstGeom>
          <a:noFill/>
        </p:spPr>
        <p:txBody>
          <a:bodyPr wrap="square" rtlCol="0">
            <a:spAutoFit/>
          </a:bodyPr>
          <a:lstStyle/>
          <a:p>
            <a:pPr algn="ctr"/>
            <a:r>
              <a:rPr lang="es-MX" sz="2400" b="1" dirty="0"/>
              <a:t>Audio </a:t>
            </a:r>
          </a:p>
          <a:p>
            <a:br>
              <a:rPr lang="es-MX" sz="2400" b="1" dirty="0"/>
            </a:br>
            <a:r>
              <a:rPr lang="es-MX" b="0" i="0" dirty="0">
                <a:solidFill>
                  <a:srgbClr val="23272F"/>
                </a:solidFill>
                <a:effectLst/>
                <a:latin typeface="Verdana" panose="020B0604030504040204" pitchFamily="34" charset="0"/>
              </a:rPr>
              <a:t>La etiqueta </a:t>
            </a:r>
            <a:r>
              <a:rPr lang="es-MX" b="1" i="0" dirty="0">
                <a:solidFill>
                  <a:srgbClr val="23272F"/>
                </a:solidFill>
                <a:effectLst/>
                <a:latin typeface="Verdana" panose="020B0604030504040204" pitchFamily="34" charset="0"/>
              </a:rPr>
              <a:t>&lt;audio&gt;</a:t>
            </a:r>
            <a:r>
              <a:rPr lang="es-MX" b="0" i="0" dirty="0">
                <a:solidFill>
                  <a:srgbClr val="23272F"/>
                </a:solidFill>
                <a:effectLst/>
                <a:latin typeface="Verdana" panose="020B0604030504040204" pitchFamily="34" charset="0"/>
              </a:rPr>
              <a:t> en HTML es utilizada para reproducir audio en una página web. Es un elemento de bloque que permite mostrar un reproductor de audio en el navegador, permitiendo al usuario reproducir, detener, avanzar y retroceder el audio.</a:t>
            </a:r>
          </a:p>
          <a:p>
            <a:r>
              <a:rPr lang="es-MX" sz="2400" dirty="0">
                <a:solidFill>
                  <a:srgbClr val="23272F"/>
                </a:solidFill>
                <a:latin typeface="Verdana" panose="020B0604030504040204" pitchFamily="34" charset="0"/>
              </a:rPr>
              <a:t> </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&lt;audio controls </a:t>
            </a:r>
            <a:r>
              <a:rPr lang="es-MX" sz="2000" b="1" i="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autoplay loop</a:t>
            </a:r>
            <a:r>
              <a:rPr lang="es-MX" sz="2000" b="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&gt;</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	&lt;source src=”fuente” type=“tipo”&gt;</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&lt;/audio&gt;</a:t>
            </a:r>
            <a:br>
              <a:rPr lang="es-MX" sz="2400" b="1" dirty="0">
                <a:latin typeface="Verdana" panose="020B0604030504040204" pitchFamily="34" charset="0"/>
                <a:ea typeface="Verdana" panose="020B0604030504040204" pitchFamily="34" charset="0"/>
                <a:cs typeface="Verdana" panose="020B0604030504040204" pitchFamily="34" charset="0"/>
              </a:rPr>
            </a:br>
            <a:endParaRPr lang="es-MX" sz="24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84381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F0FB61BC-2AE7-34D9-C5ED-B14DFF8CB045}"/>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6082791-1EED-E846-B7F5-00B7601EA0A0}"/>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BDCF6246-7CB6-1371-4FD6-68234CC2E340}"/>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C262285A-F62B-B762-2387-0CEA2A1F8DF4}"/>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E374D55E-D188-0978-C50F-3F8C28BDDE55}"/>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3AF220C2-B805-6152-3216-66E5D1A7E8A4}"/>
              </a:ext>
            </a:extLst>
          </p:cNvPr>
          <p:cNvSpPr txBox="1"/>
          <p:nvPr/>
        </p:nvSpPr>
        <p:spPr>
          <a:xfrm>
            <a:off x="1058485" y="1187965"/>
            <a:ext cx="9353215" cy="3139321"/>
          </a:xfrm>
          <a:prstGeom prst="rect">
            <a:avLst/>
          </a:prstGeom>
          <a:noFill/>
        </p:spPr>
        <p:txBody>
          <a:bodyPr wrap="square" rtlCol="0">
            <a:spAutoFit/>
          </a:bodyPr>
          <a:lstStyle/>
          <a:p>
            <a:pPr algn="ctr"/>
            <a:r>
              <a:rPr lang="es-MX" sz="2400" b="1" dirty="0"/>
              <a:t>Video </a:t>
            </a:r>
          </a:p>
          <a:p>
            <a:br>
              <a:rPr lang="es-MX" sz="2400" b="1" dirty="0"/>
            </a:br>
            <a:r>
              <a:rPr lang="es-MX" b="0" i="0" dirty="0">
                <a:solidFill>
                  <a:srgbClr val="23272F"/>
                </a:solidFill>
                <a:effectLst/>
                <a:latin typeface="Verdana" panose="020B0604030504040204" pitchFamily="34" charset="0"/>
              </a:rPr>
              <a:t>La etiqueta </a:t>
            </a:r>
            <a:r>
              <a:rPr lang="es-MX" b="1" i="0" dirty="0">
                <a:solidFill>
                  <a:srgbClr val="23272F"/>
                </a:solidFill>
                <a:effectLst/>
                <a:latin typeface="Verdana" panose="020B0604030504040204" pitchFamily="34" charset="0"/>
              </a:rPr>
              <a:t>&lt;video&gt;</a:t>
            </a:r>
            <a:r>
              <a:rPr lang="es-MX" b="0" i="0" dirty="0">
                <a:solidFill>
                  <a:srgbClr val="23272F"/>
                </a:solidFill>
                <a:effectLst/>
                <a:latin typeface="Verdana" panose="020B0604030504040204" pitchFamily="34" charset="0"/>
              </a:rPr>
              <a:t> en HTML es utilizada para insertar videos en una página web. Es un elemento de bloque que permite especificar la fuente del video, así como configurar opciones como el tamaño, el formato y la compatibilidad con dispositivos.</a:t>
            </a:r>
            <a:br>
              <a:rPr lang="es-MX" b="0" i="0" dirty="0">
                <a:solidFill>
                  <a:srgbClr val="23272F"/>
                </a:solidFill>
                <a:effectLst/>
                <a:latin typeface="Verdana" panose="020B0604030504040204" pitchFamily="34" charset="0"/>
              </a:rPr>
            </a:br>
            <a:r>
              <a:rPr lang="es-MX" sz="2400" dirty="0">
                <a:solidFill>
                  <a:srgbClr val="23272F"/>
                </a:solidFill>
                <a:latin typeface="Verdana" panose="020B0604030504040204" pitchFamily="34" charset="0"/>
              </a:rPr>
              <a:t> </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&lt;video width="320" height="240" controls&gt;	</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	&lt;source src=”fuente” type=“tipo”&gt;</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&lt;/video &gt;</a:t>
            </a:r>
            <a:br>
              <a:rPr lang="es-MX" sz="2400" b="1" dirty="0">
                <a:latin typeface="Verdana" panose="020B0604030504040204" pitchFamily="34" charset="0"/>
                <a:ea typeface="Verdana" panose="020B0604030504040204" pitchFamily="34" charset="0"/>
                <a:cs typeface="Verdana" panose="020B0604030504040204" pitchFamily="34" charset="0"/>
              </a:rPr>
            </a:br>
            <a:endParaRPr lang="es-MX" sz="24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2526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587766E9-61AA-D059-5D7F-F3F264F8C4FE}"/>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3FA9EDC-D55F-3B72-7006-EC5431CC663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lang="es-MX" dirty="0"/>
          </a:p>
        </p:txBody>
      </p:sp>
      <p:sp>
        <p:nvSpPr>
          <p:cNvPr id="134" name="Google Shape;134;g2a7528faee4_0_27">
            <a:extLst>
              <a:ext uri="{FF2B5EF4-FFF2-40B4-BE49-F238E27FC236}">
                <a16:creationId xmlns:a16="http://schemas.microsoft.com/office/drawing/2014/main" id="{3D5D5E02-D2A0-07CC-EE39-626914186F3F}"/>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FDAEE4C9-401B-396A-0C25-C59B82F6B968}"/>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AB209944-F9C9-DE21-6AE9-87655845E814}"/>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3943D4C4-7D5F-3EAD-AD54-227EF2CE1685}"/>
              </a:ext>
            </a:extLst>
          </p:cNvPr>
          <p:cNvSpPr txBox="1"/>
          <p:nvPr/>
        </p:nvSpPr>
        <p:spPr>
          <a:xfrm>
            <a:off x="1058485" y="1187965"/>
            <a:ext cx="9353215" cy="3139321"/>
          </a:xfrm>
          <a:prstGeom prst="rect">
            <a:avLst/>
          </a:prstGeom>
          <a:noFill/>
        </p:spPr>
        <p:txBody>
          <a:bodyPr wrap="square" rtlCol="0">
            <a:spAutoFit/>
          </a:bodyPr>
          <a:lstStyle/>
          <a:p>
            <a:pPr algn="ctr"/>
            <a:r>
              <a:rPr lang="es-MX" sz="2400" b="1" dirty="0"/>
              <a:t>Iframe </a:t>
            </a:r>
          </a:p>
          <a:p>
            <a:br>
              <a:rPr lang="es-MX" sz="2400" b="1" dirty="0"/>
            </a:br>
            <a:r>
              <a:rPr lang="es-MX" b="0" i="0" dirty="0">
                <a:solidFill>
                  <a:srgbClr val="23272F"/>
                </a:solidFill>
                <a:effectLst/>
                <a:latin typeface="Verdana" panose="020B0604030504040204" pitchFamily="34" charset="0"/>
              </a:rPr>
              <a:t>La etiqueta </a:t>
            </a:r>
            <a:r>
              <a:rPr lang="es-MX" b="1" i="0" dirty="0">
                <a:solidFill>
                  <a:srgbClr val="23272F"/>
                </a:solidFill>
                <a:effectLst/>
                <a:latin typeface="Verdana" panose="020B0604030504040204" pitchFamily="34" charset="0"/>
              </a:rPr>
              <a:t>&lt;video&gt;</a:t>
            </a:r>
            <a:r>
              <a:rPr lang="es-MX" b="0" i="0" dirty="0">
                <a:solidFill>
                  <a:srgbClr val="23272F"/>
                </a:solidFill>
                <a:effectLst/>
                <a:latin typeface="Verdana" panose="020B0604030504040204" pitchFamily="34" charset="0"/>
              </a:rPr>
              <a:t> en HTML es utilizada para insertar videos en una página web. Es un elemento de bloque que permite especificar la fuente del video, así como configurar opciones como el tamaño, el formato y la compatibilidad con dispositivos.</a:t>
            </a:r>
            <a:br>
              <a:rPr lang="es-MX" b="0" i="0" dirty="0">
                <a:solidFill>
                  <a:srgbClr val="23272F"/>
                </a:solidFill>
                <a:effectLst/>
                <a:latin typeface="Verdana" panose="020B0604030504040204" pitchFamily="34" charset="0"/>
              </a:rPr>
            </a:br>
            <a:r>
              <a:rPr lang="es-MX" sz="2400" dirty="0">
                <a:solidFill>
                  <a:srgbClr val="23272F"/>
                </a:solidFill>
                <a:latin typeface="Verdana" panose="020B0604030504040204" pitchFamily="34" charset="0"/>
              </a:rPr>
              <a:t> </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&lt;video width="320" height="240" controls&gt;	</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	&lt;source src=”fuente” type=“tipo”&gt;</a:t>
            </a:r>
          </a:p>
          <a:p>
            <a:r>
              <a:rPr lang="es-MX" sz="2000" b="1" dirty="0">
                <a:solidFill>
                  <a:srgbClr val="23272F"/>
                </a:solidFill>
                <a:latin typeface="Verdana" panose="020B0604030504040204" pitchFamily="34" charset="0"/>
                <a:ea typeface="Verdana" panose="020B0604030504040204" pitchFamily="34" charset="0"/>
                <a:cs typeface="Verdana" panose="020B0604030504040204" pitchFamily="34" charset="0"/>
              </a:rPr>
              <a:t>&lt;/video &gt;</a:t>
            </a:r>
            <a:br>
              <a:rPr lang="es-MX" sz="2400" b="1" dirty="0">
                <a:latin typeface="Verdana" panose="020B0604030504040204" pitchFamily="34" charset="0"/>
                <a:ea typeface="Verdana" panose="020B0604030504040204" pitchFamily="34" charset="0"/>
                <a:cs typeface="Verdana" panose="020B0604030504040204" pitchFamily="34" charset="0"/>
              </a:rPr>
            </a:br>
            <a:endParaRPr lang="es-MX" sz="2400" b="1"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60425561"/>
      </p:ext>
    </p:extLst>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19437</TotalTime>
  <Words>1890</Words>
  <Application>Microsoft Macintosh PowerPoint</Application>
  <PresentationFormat>Panorámica</PresentationFormat>
  <Paragraphs>208</Paragraphs>
  <Slides>25</Slides>
  <Notes>25</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25</vt:i4>
      </vt:variant>
    </vt:vector>
  </HeadingPairs>
  <TitlesOfParts>
    <vt:vector size="32" baseType="lpstr">
      <vt:lpstr>Aptos</vt:lpstr>
      <vt:lpstr>Arial</vt:lpstr>
      <vt:lpstr>Calibri</vt:lpstr>
      <vt:lpstr>Courier New</vt:lpstr>
      <vt:lpstr>Helvetica</vt:lpstr>
      <vt:lpstr>Verdana</vt:lpstr>
      <vt:lpstr>Tema de Office</vt:lpstr>
      <vt:lpstr>Presentación de PowerPoint</vt:lpstr>
      <vt:lpstr>Etiquetas</vt:lpstr>
      <vt:lpstr>Etiquetas</vt:lpstr>
      <vt:lpstr>Etiquetas</vt:lpstr>
      <vt:lpstr>Etiquetas</vt:lpstr>
      <vt:lpstr>Etiquetas</vt:lpstr>
      <vt:lpstr>Etiquetas</vt:lpstr>
      <vt:lpstr>Etiquetas</vt:lpstr>
      <vt:lpstr>Etiquetas</vt:lpstr>
      <vt:lpstr>Etiquetas</vt:lpstr>
      <vt:lpstr>Etiquetas</vt:lpstr>
      <vt:lpstr>CSS</vt:lpstr>
      <vt:lpstr>CSS</vt:lpstr>
      <vt:lpstr>CSS</vt:lpstr>
      <vt:lpstr>CSS</vt:lpstr>
      <vt:lpstr>CSS</vt:lpstr>
      <vt:lpstr>CSS</vt:lpstr>
      <vt:lpstr>CSS</vt:lpstr>
      <vt:lpstr>CSS</vt:lpstr>
      <vt:lpstr>CSS</vt:lpstr>
      <vt:lpstr>CSS</vt:lpstr>
      <vt:lpstr>CSS</vt:lpstr>
      <vt:lpstr>CSS</vt:lpstr>
      <vt:lpstr>CSS</vt:lpstr>
      <vt:lpstr>CSS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Cesar Jimenez</dc:creator>
  <cp:lastModifiedBy>CARLOS AISPURO AGUILAR</cp:lastModifiedBy>
  <cp:revision>18</cp:revision>
  <dcterms:created xsi:type="dcterms:W3CDTF">2023-12-15T16:22:37Z</dcterms:created>
  <dcterms:modified xsi:type="dcterms:W3CDTF">2025-12-06T08:08:03Z</dcterms:modified>
</cp:coreProperties>
</file>